
<file path=[Content_Types].xml><?xml version="1.0" encoding="utf-8"?>
<Types xmlns="http://schemas.openxmlformats.org/package/2006/content-types">
  <Default Extension="png" ContentType="image/png"/>
  <Default Extension="mpg" ContentType="video/mpe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gif" ContentType="video/unknown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80" r:id="rId2"/>
    <p:sldId id="293" r:id="rId3"/>
    <p:sldId id="294" r:id="rId4"/>
    <p:sldId id="295" r:id="rId5"/>
    <p:sldId id="256" r:id="rId6"/>
    <p:sldId id="257" r:id="rId7"/>
    <p:sldId id="258" r:id="rId8"/>
    <p:sldId id="266" r:id="rId9"/>
    <p:sldId id="268" r:id="rId10"/>
    <p:sldId id="296" r:id="rId11"/>
    <p:sldId id="297" r:id="rId12"/>
    <p:sldId id="299" r:id="rId13"/>
    <p:sldId id="300" r:id="rId14"/>
    <p:sldId id="277" r:id="rId15"/>
    <p:sldId id="273" r:id="rId16"/>
    <p:sldId id="274" r:id="rId17"/>
    <p:sldId id="275" r:id="rId18"/>
    <p:sldId id="276" r:id="rId19"/>
    <p:sldId id="269" r:id="rId20"/>
    <p:sldId id="270" r:id="rId21"/>
    <p:sldId id="271" r:id="rId22"/>
    <p:sldId id="272" r:id="rId23"/>
    <p:sldId id="282" r:id="rId24"/>
    <p:sldId id="284" r:id="rId25"/>
    <p:sldId id="285" r:id="rId26"/>
    <p:sldId id="288" r:id="rId27"/>
    <p:sldId id="289" r:id="rId28"/>
    <p:sldId id="290" r:id="rId29"/>
    <p:sldId id="291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37" autoAdjust="0"/>
    <p:restoredTop sz="94660"/>
  </p:normalViewPr>
  <p:slideViewPr>
    <p:cSldViewPr>
      <p:cViewPr varScale="1">
        <p:scale>
          <a:sx n="69" d="100"/>
          <a:sy n="69" d="100"/>
        </p:scale>
        <p:origin x="-12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D6DFA-C955-4423-8DB5-A2C9830D3402}" type="datetimeFigureOut">
              <a:rPr lang="ru-RU" smtClean="0"/>
              <a:pPr/>
              <a:t>24.03.2015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72094C-81AE-43F1-BB01-00C25A4D0E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842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2094C-81AE-43F1-BB01-00C25A4D0E07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2094C-81AE-43F1-BB01-00C25A4D0E07}" type="slidenum">
              <a:rPr lang="ru-RU" smtClean="0"/>
              <a:pPr/>
              <a:t>13</a:t>
            </a:fld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E0065D-20C2-4DC1-8126-F2F8BB7B5A6C}" type="slidenum">
              <a:rPr lang="ru-RU"/>
              <a:pPr/>
              <a:t>14</a:t>
            </a:fld>
            <a:endParaRPr lang="ru-RU" dirty="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Применение ЭДД сред:</a:t>
            </a:r>
          </a:p>
          <a:p>
            <a:r>
              <a:rPr lang="ru-RU" dirty="0"/>
              <a:t>-- Транспортировка порошков </a:t>
            </a:r>
            <a:r>
              <a:rPr lang="en-US" dirty="0"/>
              <a:t>(</a:t>
            </a:r>
            <a:r>
              <a:rPr lang="ru-RU" dirty="0"/>
              <a:t>в вертикальном и горизонтальном направлениях)</a:t>
            </a:r>
            <a:endParaRPr lang="en-US" dirty="0"/>
          </a:p>
          <a:p>
            <a:r>
              <a:rPr lang="ru-RU" dirty="0"/>
              <a:t>-- Разделение порошков на фракции</a:t>
            </a:r>
          </a:p>
          <a:p>
            <a:r>
              <a:rPr lang="ru-RU" dirty="0"/>
              <a:t>-- Исследование характеристик порошков (распределение по размерам, рассеивающие свойства)</a:t>
            </a:r>
          </a:p>
          <a:p>
            <a:r>
              <a:rPr lang="ru-RU" dirty="0"/>
              <a:t>-- Создание эталонных объектов для приборов лазерной доплеровской анемометрии</a:t>
            </a:r>
          </a:p>
          <a:p>
            <a:r>
              <a:rPr lang="ru-RU" dirty="0"/>
              <a:t>-- Создание активных сред для лазеров</a:t>
            </a:r>
          </a:p>
          <a:p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964599-AF90-4F73-8C4B-38125B739538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964599-AF90-4F73-8C4B-38125B739538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964599-AF90-4F73-8C4B-38125B739538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964599-AF90-4F73-8C4B-38125B739538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B8BC4-1532-4F23-9C5C-DACB01830841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B8BC4-1532-4F23-9C5C-DACB01830841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B8BC4-1532-4F23-9C5C-DACB01830841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B8BC4-1532-4F23-9C5C-DACB01830841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CBC03-E9D9-4C65-94BA-16794F29CD9B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C94C42B-A5C6-4A49-A41B-952214F1797F}" type="slidenum">
              <a:rPr lang="ru-RU"/>
              <a:pPr/>
              <a:t>23</a:t>
            </a:fld>
            <a:endParaRPr lang="ru-RU"/>
          </a:p>
        </p:txBody>
      </p:sp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4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313A721-F4A5-4ECB-85D3-066451C07D2A}" type="slidenum">
              <a:rPr lang="ru-RU"/>
              <a:pPr/>
              <a:t>24</a:t>
            </a:fld>
            <a:endParaRPr lang="ru-RU"/>
          </a:p>
        </p:txBody>
      </p:sp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29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9B0CE71-E21C-4104-B9BF-7A6FFCC89E82}" type="slidenum">
              <a:rPr lang="ru-RU">
                <a:solidFill>
                  <a:srgbClr val="000000"/>
                </a:solidFill>
                <a:latin typeface="+mn-lt" charset="0"/>
              </a:rPr>
              <a:pPr hangingPunct="1">
                <a:lnSpc>
                  <a:spcPct val="100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24</a:t>
            </a:fld>
            <a:endParaRPr lang="ru-RU">
              <a:solidFill>
                <a:srgbClr val="000000"/>
              </a:solidFill>
              <a:latin typeface="+mn-lt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27DEED8-40B5-4D31-8421-CE8277E61A72}" type="slidenum">
              <a:rPr lang="ru-RU"/>
              <a:pPr/>
              <a:t>25</a:t>
            </a:fld>
            <a:endParaRPr lang="ru-RU"/>
          </a:p>
        </p:txBody>
      </p:sp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331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A6B4BE0-AA85-4538-8600-4656AE2BD378}" type="slidenum">
              <a:rPr lang="ru-RU">
                <a:solidFill>
                  <a:srgbClr val="000000"/>
                </a:solidFill>
                <a:latin typeface="+mn-lt" charset="0"/>
              </a:rPr>
              <a:pPr hangingPunct="1">
                <a:lnSpc>
                  <a:spcPct val="100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25</a:t>
            </a:fld>
            <a:endParaRPr lang="ru-RU">
              <a:solidFill>
                <a:srgbClr val="000000"/>
              </a:solidFill>
              <a:latin typeface="+mn-lt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CF675A6-6ABD-4DA9-8444-FD9B50EBC4CF}" type="slidenum">
              <a:rPr lang="ru-RU"/>
              <a:pPr/>
              <a:t>26</a:t>
            </a:fld>
            <a:endParaRPr lang="ru-RU"/>
          </a:p>
        </p:txBody>
      </p:sp>
      <p:sp>
        <p:nvSpPr>
          <p:cNvPr id="71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hangingPunct="1">
              <a:lnSpc>
                <a:spcPct val="100000"/>
              </a:lnSpc>
            </a:pPr>
            <a:fld id="{5BE31879-30B6-4893-91FA-D88C7D2C96CF}" type="slidenum">
              <a:rPr lang="ru-RU">
                <a:solidFill>
                  <a:srgbClr val="000000"/>
                </a:solidFill>
                <a:latin typeface="+mn-lt" charset="0"/>
              </a:rPr>
              <a:pPr hangingPunct="1">
                <a:lnSpc>
                  <a:spcPct val="100000"/>
                </a:lnSpc>
              </a:pPr>
              <a:t>26</a:t>
            </a:fld>
            <a:endParaRPr lang="ru-RU">
              <a:solidFill>
                <a:srgbClr val="000000"/>
              </a:solidFill>
              <a:latin typeface="+mn-lt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85D9236-27B7-4053-97EF-96B469519854}" type="slidenum">
              <a:rPr lang="ru-RU"/>
              <a:pPr/>
              <a:t>27</a:t>
            </a:fld>
            <a:endParaRPr lang="ru-RU"/>
          </a:p>
        </p:txBody>
      </p:sp>
      <p:sp>
        <p:nvSpPr>
          <p:cNvPr id="81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hangingPunct="1">
              <a:lnSpc>
                <a:spcPct val="100000"/>
              </a:lnSpc>
            </a:pPr>
            <a:fld id="{74BF5A4F-9F96-4E42-BD74-DC649E230B86}" type="slidenum">
              <a:rPr lang="ru-RU">
                <a:solidFill>
                  <a:srgbClr val="000000"/>
                </a:solidFill>
                <a:latin typeface="+mn-lt" charset="0"/>
              </a:rPr>
              <a:pPr hangingPunct="1">
                <a:lnSpc>
                  <a:spcPct val="100000"/>
                </a:lnSpc>
              </a:pPr>
              <a:t>27</a:t>
            </a:fld>
            <a:endParaRPr lang="ru-RU">
              <a:solidFill>
                <a:srgbClr val="000000"/>
              </a:solidFill>
              <a:latin typeface="+mn-lt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E9F1588-4CB8-4401-ACAF-AE4C72C65DCD}" type="slidenum">
              <a:rPr lang="ru-RU"/>
              <a:pPr/>
              <a:t>28</a:t>
            </a:fld>
            <a:endParaRPr lang="ru-RU"/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5000" rIns="90000" bIns="45000"/>
          <a:lstStyle/>
          <a:p>
            <a:pPr hangingPunct="1">
              <a:lnSpc>
                <a:spcPct val="100000"/>
              </a:lnSpc>
            </a:pPr>
            <a:fld id="{35740E1F-3900-4B7C-B8CB-363B77C532A1}" type="slidenum">
              <a:rPr lang="ru-RU">
                <a:solidFill>
                  <a:srgbClr val="000000"/>
                </a:solidFill>
                <a:latin typeface="+mn-lt" charset="0"/>
              </a:rPr>
              <a:pPr hangingPunct="1">
                <a:lnSpc>
                  <a:spcPct val="100000"/>
                </a:lnSpc>
              </a:pPr>
              <a:t>28</a:t>
            </a:fld>
            <a:endParaRPr lang="ru-RU">
              <a:solidFill>
                <a:srgbClr val="000000"/>
              </a:solidFill>
              <a:latin typeface="+mn-lt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2131C45-E3A7-4BEB-A66D-AD052C11D551}" type="slidenum">
              <a:rPr lang="ru-RU"/>
              <a:pPr/>
              <a:t>29</a:t>
            </a:fld>
            <a:endParaRPr lang="ru-RU"/>
          </a:p>
        </p:txBody>
      </p:sp>
      <p:sp>
        <p:nvSpPr>
          <p:cNvPr id="102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5000" rIns="90000" bIns="45000"/>
          <a:lstStyle/>
          <a:p>
            <a:pPr hangingPunct="1">
              <a:lnSpc>
                <a:spcPct val="100000"/>
              </a:lnSpc>
            </a:pPr>
            <a:fld id="{EC5BF663-9951-43BB-A73E-CEC878F75041}" type="slidenum">
              <a:rPr lang="ru-RU">
                <a:solidFill>
                  <a:srgbClr val="000000"/>
                </a:solidFill>
                <a:latin typeface="+mn-lt" charset="0"/>
              </a:rPr>
              <a:pPr hangingPunct="1">
                <a:lnSpc>
                  <a:spcPct val="100000"/>
                </a:lnSpc>
              </a:pPr>
              <a:t>29</a:t>
            </a:fld>
            <a:endParaRPr lang="ru-RU">
              <a:solidFill>
                <a:srgbClr val="000000"/>
              </a:solidFill>
              <a:latin typeface="+mn-lt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CBC03-E9D9-4C65-94BA-16794F29CD9B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CBC03-E9D9-4C65-94BA-16794F29CD9B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1E2B1F-8C14-4664-9871-B014F5E8B5F9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6D629E5-84A1-45CA-BE98-88CF27C97F3A}" type="slidenum">
              <a:rPr lang="ru-RU"/>
              <a:pPr/>
              <a:t>6</a:t>
            </a:fld>
            <a:endParaRPr lang="ru-RU"/>
          </a:p>
        </p:txBody>
      </p:sp>
      <p:sp>
        <p:nvSpPr>
          <p:cNvPr id="7171" name="Rectangle 7"/>
          <p:cNvSpPr txBox="1">
            <a:spLocks noGrp="1" noChangeArrowheads="1"/>
          </p:cNvSpPr>
          <p:nvPr/>
        </p:nvSpPr>
        <p:spPr bwMode="auto">
          <a:xfrm>
            <a:off x="6496050" y="8869363"/>
            <a:ext cx="361950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b">
            <a:spAutoFit/>
          </a:bodyPr>
          <a:lstStyle/>
          <a:p>
            <a:pPr algn="r" eaLnBrk="0" hangingPunct="0"/>
            <a:fld id="{37537842-C7BE-46CC-AAD3-6D9789C671A0}" type="slidenum">
              <a:rPr lang="en-US" sz="1200">
                <a:latin typeface="Times" pitchFamily="1" charset="0"/>
              </a:rPr>
              <a:pPr algn="r" eaLnBrk="0" hangingPunct="0"/>
              <a:t>6</a:t>
            </a:fld>
            <a:endParaRPr lang="en-US" sz="1200">
              <a:latin typeface="Times" pitchFamily="1" charset="0"/>
            </a:endParaRPr>
          </a:p>
        </p:txBody>
      </p:sp>
      <p:sp>
        <p:nvSpPr>
          <p:cNvPr id="71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62688"/>
            <a:ext cx="1200150" cy="274637"/>
          </a:xfrm>
          <a:noFill/>
        </p:spPr>
        <p:txBody>
          <a:bodyPr wrap="none" anchor="ctr">
            <a:spAutoFit/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1E2B1F-8C14-4664-9871-B014F5E8B5F9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948D9-70A7-4675-9920-384A3B5FBA80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948D9-70A7-4675-9920-384A3B5FBA80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51EB3-7DDF-48DF-A9F7-D6CF0B3AFAA7}" type="datetimeFigureOut">
              <a:rPr lang="ru-RU" smtClean="0"/>
              <a:pPr/>
              <a:t>24.03.2015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091C-1F97-4BAA-AD5C-C63AD3FC46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51EB3-7DDF-48DF-A9F7-D6CF0B3AFAA7}" type="datetimeFigureOut">
              <a:rPr lang="ru-RU" smtClean="0"/>
              <a:pPr/>
              <a:t>24.03.2015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091C-1F97-4BAA-AD5C-C63AD3FC46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51EB3-7DDF-48DF-A9F7-D6CF0B3AFAA7}" type="datetimeFigureOut">
              <a:rPr lang="ru-RU" smtClean="0"/>
              <a:pPr/>
              <a:t>24.03.2015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091C-1F97-4BAA-AD5C-C63AD3FC46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69225" cy="14668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457200" y="6356350"/>
            <a:ext cx="2130425" cy="363538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5.3.13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1"/>
          </p:nvPr>
        </p:nvSpPr>
        <p:spPr>
          <a:xfrm>
            <a:off x="6553200" y="6356350"/>
            <a:ext cx="2130425" cy="368300"/>
          </a:xfrm>
        </p:spPr>
        <p:txBody>
          <a:bodyPr/>
          <a:lstStyle>
            <a:lvl1pPr>
              <a:defRPr/>
            </a:lvl1pPr>
          </a:lstStyle>
          <a:p>
            <a:fld id="{85225519-F771-4838-81FE-E23E56E718F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51EB3-7DDF-48DF-A9F7-D6CF0B3AFAA7}" type="datetimeFigureOut">
              <a:rPr lang="ru-RU" smtClean="0"/>
              <a:pPr/>
              <a:t>24.03.2015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091C-1F97-4BAA-AD5C-C63AD3FC46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51EB3-7DDF-48DF-A9F7-D6CF0B3AFAA7}" type="datetimeFigureOut">
              <a:rPr lang="ru-RU" smtClean="0"/>
              <a:pPr/>
              <a:t>24.03.2015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091C-1F97-4BAA-AD5C-C63AD3FC46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51EB3-7DDF-48DF-A9F7-D6CF0B3AFAA7}" type="datetimeFigureOut">
              <a:rPr lang="ru-RU" smtClean="0"/>
              <a:pPr/>
              <a:t>24.03.2015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091C-1F97-4BAA-AD5C-C63AD3FC46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51EB3-7DDF-48DF-A9F7-D6CF0B3AFAA7}" type="datetimeFigureOut">
              <a:rPr lang="ru-RU" smtClean="0"/>
              <a:pPr/>
              <a:t>24.03.2015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091C-1F97-4BAA-AD5C-C63AD3FC46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51EB3-7DDF-48DF-A9F7-D6CF0B3AFAA7}" type="datetimeFigureOut">
              <a:rPr lang="ru-RU" smtClean="0"/>
              <a:pPr/>
              <a:t>24.03.2015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091C-1F97-4BAA-AD5C-C63AD3FC46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51EB3-7DDF-48DF-A9F7-D6CF0B3AFAA7}" type="datetimeFigureOut">
              <a:rPr lang="ru-RU" smtClean="0"/>
              <a:pPr/>
              <a:t>24.03.2015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091C-1F97-4BAA-AD5C-C63AD3FC46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51EB3-7DDF-48DF-A9F7-D6CF0B3AFAA7}" type="datetimeFigureOut">
              <a:rPr lang="ru-RU" smtClean="0"/>
              <a:pPr/>
              <a:t>24.03.2015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091C-1F97-4BAA-AD5C-C63AD3FC46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51EB3-7DDF-48DF-A9F7-D6CF0B3AFAA7}" type="datetimeFigureOut">
              <a:rPr lang="ru-RU" smtClean="0"/>
              <a:pPr/>
              <a:t>24.03.2015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091C-1F97-4BAA-AD5C-C63AD3FC46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51EB3-7DDF-48DF-A9F7-D6CF0B3AFAA7}" type="datetimeFigureOut">
              <a:rPr lang="ru-RU" smtClean="0"/>
              <a:pPr/>
              <a:t>24.03.2015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5091C-1F97-4BAA-AD5C-C63AD3FC463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genphys.ru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4.avi"/><Relationship Id="rId7" Type="http://schemas.openxmlformats.org/officeDocument/2006/relationships/image" Target="../media/image31.png"/><Relationship Id="rId2" Type="http://schemas.openxmlformats.org/officeDocument/2006/relationships/video" Target="../media/media3.gif"/><Relationship Id="rId1" Type="http://schemas.microsoft.com/office/2007/relationships/media" Target="../media/media3.gif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4.avi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igor-krylov@narod.ru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eg"/><Relationship Id="rId5" Type="http://schemas.microsoft.com/office/2007/relationships/hdphoto" Target="../media/hdphoto2.wdp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genphys1.phys.spbu.ru/People/Karasev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Oleg\Downloads\logo.png"/>
          <p:cNvPicPr>
            <a:picLocks noChangeAspect="1" noChangeArrowheads="1"/>
          </p:cNvPicPr>
          <p:nvPr/>
        </p:nvPicPr>
        <p:blipFill>
          <a:blip r:embed="rId3" cstate="print">
            <a:lum bright="-23000" contrast="53000"/>
          </a:blip>
          <a:srcRect/>
          <a:stretch>
            <a:fillRect/>
          </a:stretch>
        </p:blipFill>
        <p:spPr bwMode="auto">
          <a:xfrm>
            <a:off x="1619672" y="332656"/>
            <a:ext cx="6108701" cy="3860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55576" y="4005064"/>
            <a:ext cx="748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hlinkClick r:id="rId4"/>
              </a:rPr>
              <a:t>http://genphys.ru</a:t>
            </a:r>
            <a:endParaRPr lang="en-US" sz="4800" dirty="0" smtClean="0"/>
          </a:p>
          <a:p>
            <a:pPr algn="ctr"/>
            <a:r>
              <a:rPr lang="en-US" sz="4800" dirty="0" smtClean="0"/>
              <a:t>student@genphys.ru</a:t>
            </a:r>
            <a:endParaRPr lang="ru-RU" sz="4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Лазерная и СВЧ-плазма в аэродинамике </a:t>
            </a:r>
            <a:br>
              <a:rPr lang="ru-RU" dirty="0" smtClean="0"/>
            </a:br>
            <a:r>
              <a:rPr lang="ru-RU" dirty="0" smtClean="0"/>
              <a:t>проф. Машек Игорь </a:t>
            </a:r>
            <a:r>
              <a:rPr lang="ru-RU" dirty="0" err="1" smtClean="0"/>
              <a:t>Чеславович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HYP-X-C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680" y="2273246"/>
            <a:ext cx="5904656" cy="402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9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Лазерно- инициированный СВЧ разряд в Сверхзвуковых потоках</a:t>
            </a:r>
            <a:endParaRPr lang="ru-RU" dirty="0"/>
          </a:p>
        </p:txBody>
      </p:sp>
      <p:pic>
        <p:nvPicPr>
          <p:cNvPr id="3" name="LasBShMovie00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76" y="2731092"/>
            <a:ext cx="3638550" cy="2733675"/>
          </a:xfrm>
          <a:prstGeom prst="rect">
            <a:avLst/>
          </a:prstGeom>
        </p:spPr>
      </p:pic>
      <p:pic>
        <p:nvPicPr>
          <p:cNvPr id="4" name="Цилиндр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60032" y="1805379"/>
            <a:ext cx="3816424" cy="458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5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Магнито</a:t>
            </a:r>
            <a:r>
              <a:rPr lang="ru-RU" dirty="0" smtClean="0"/>
              <a:t>-Плазменный компрессор и его приложения в аэродинамике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2720875" cy="2828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556792"/>
            <a:ext cx="3744416" cy="20842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77072"/>
            <a:ext cx="4532519" cy="24750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785" y="4037568"/>
            <a:ext cx="368476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04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4848" y="1763216"/>
            <a:ext cx="5853336" cy="158417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Юрий Иванович</a:t>
            </a:r>
            <a:br>
              <a:rPr lang="ru-RU" dirty="0" smtClean="0"/>
            </a:br>
            <a:r>
              <a:rPr lang="ru-RU" dirty="0" smtClean="0"/>
              <a:t> Анисимов</a:t>
            </a:r>
            <a:br>
              <a:rPr lang="ru-RU" dirty="0" smtClean="0"/>
            </a:br>
            <a:r>
              <a:rPr lang="ru-RU" dirty="0" smtClean="0"/>
              <a:t>доцент, </a:t>
            </a:r>
            <a:r>
              <a:rPr lang="ru-RU" dirty="0" err="1" smtClean="0"/>
              <a:t>к.ф-м.н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4099" name="Picture 3" descr="G:\Фото на клаендарь\Анисимов\Анисимов-1.jpg"/>
          <p:cNvPicPr>
            <a:picLocks noChangeAspect="1" noChangeArrowheads="1"/>
          </p:cNvPicPr>
          <p:nvPr/>
        </p:nvPicPr>
        <p:blipFill>
          <a:blip r:embed="rId3" cstate="print">
            <a:lum bright="15000" contrast="33000"/>
          </a:blip>
          <a:srcRect/>
          <a:stretch>
            <a:fillRect/>
          </a:stretch>
        </p:blipFill>
        <p:spPr bwMode="auto">
          <a:xfrm>
            <a:off x="827584" y="235686"/>
            <a:ext cx="2016224" cy="622341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43808" y="404664"/>
            <a:ext cx="5238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 dirty="0" smtClean="0"/>
              <a:t>«Электродинамические Дисперсные Среды в Квантовой оптике и Электронике»</a:t>
            </a:r>
            <a:endParaRPr lang="ru-RU" sz="24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3275856" y="3861048"/>
            <a:ext cx="52913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Зав.учебной</a:t>
            </a:r>
            <a:r>
              <a:rPr lang="ru-RU" dirty="0" smtClean="0"/>
              <a:t> Лабораторией Квантовой Электроники</a:t>
            </a:r>
          </a:p>
          <a:p>
            <a:r>
              <a:rPr lang="ru-RU" b="1" dirty="0" smtClean="0"/>
              <a:t>Рябчиков Егор Львович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401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719931" y="627063"/>
            <a:ext cx="7848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1" dirty="0"/>
              <a:t>Электродинамическая дисперсная (ЭДД) среда</a:t>
            </a:r>
            <a:r>
              <a:rPr lang="ru-RU" dirty="0"/>
              <a:t> – взвесь металлических или диэлектрических частичек (диаметром 1-100 мкм), которые поднимаются (взлетают) под действием</a:t>
            </a:r>
            <a:r>
              <a:rPr lang="en-US" dirty="0"/>
              <a:t> </a:t>
            </a:r>
            <a:r>
              <a:rPr lang="ru-RU" dirty="0"/>
              <a:t>электрического поля.</a:t>
            </a: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395288" y="260350"/>
            <a:ext cx="8497887" cy="366713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Анисимов Юрий Иванович – испарение ЭДД сред, </a:t>
            </a:r>
            <a:r>
              <a:rPr lang="ru-RU" dirty="0" smtClean="0"/>
              <a:t>новые </a:t>
            </a:r>
            <a:r>
              <a:rPr lang="ru-RU" dirty="0"/>
              <a:t>лазерные среды</a:t>
            </a: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377388" y="1913263"/>
            <a:ext cx="3744787" cy="300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Направления исследований: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dirty="0"/>
              <a:t> построение теоретических моделей ЭДД сред;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dirty="0"/>
              <a:t> экспериментальное исследование параметров ЭДД сред (условия создания; скорости, распределения и концентрации частиц);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dirty="0"/>
              <a:t> испарение ЭДД сред импульсным электрическим разрядом.</a:t>
            </a:r>
          </a:p>
        </p:txBody>
      </p:sp>
      <p:pic>
        <p:nvPicPr>
          <p:cNvPr id="2" name="PICT002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8440" y="1558339"/>
            <a:ext cx="4488160" cy="33661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33908" y="5157192"/>
            <a:ext cx="2572692" cy="15619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Испаритель ЭДД взвеси.</a:t>
            </a:r>
          </a:p>
          <a:p>
            <a:pPr>
              <a:spcBef>
                <a:spcPct val="25000"/>
              </a:spcBef>
            </a:pPr>
            <a:r>
              <a:rPr lang="ru-RU" sz="1400" dirty="0"/>
              <a:t>1 – ЭДД взвесь</a:t>
            </a:r>
          </a:p>
          <a:p>
            <a:r>
              <a:rPr lang="ru-RU" sz="1400" dirty="0"/>
              <a:t>2 – разрядная трубка</a:t>
            </a:r>
          </a:p>
          <a:p>
            <a:r>
              <a:rPr lang="ru-RU" sz="1400" dirty="0"/>
              <a:t>3 – подъёмные электроды</a:t>
            </a:r>
          </a:p>
          <a:p>
            <a:r>
              <a:rPr lang="ru-RU" sz="1400" dirty="0"/>
              <a:t>4 – разрядные электроды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073374"/>
            <a:ext cx="4455808" cy="1645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lum bright="-12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41" y="1772816"/>
            <a:ext cx="7953941" cy="4835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1259632" y="1988840"/>
            <a:ext cx="36004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ЛЕВЫЕ СРЕДЫ – МЕТАМАТЕРИАЛЫ С </a:t>
            </a:r>
            <a:r>
              <a:rPr lang="ru-RU" sz="14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О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ТРИЦАТЕЛЬНЫМ ПОКАЗАТЕЛЕМ ПРЕЛОМЛЕНИЯ.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0698" y="228417"/>
            <a:ext cx="770485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Доцент </a:t>
            </a:r>
            <a:r>
              <a:rPr lang="ru-RU" b="1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Е.Б.Пелюхова</a:t>
            </a:r>
            <a:r>
              <a:rPr lang="ru-RU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lang="ru-RU" b="1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доцент.Е.А.Ефремова</a:t>
            </a:r>
            <a:r>
              <a:rPr lang="ru-RU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, совместно с Университетом Аризоны</a:t>
            </a:r>
          </a:p>
          <a:p>
            <a:pPr lvl="0" algn="ctr"/>
            <a:r>
              <a:rPr lang="ru-RU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МЕТАМАТЕРИАЛЫ</a:t>
            </a:r>
          </a:p>
          <a:p>
            <a:pPr lvl="0" algn="ctr"/>
            <a:r>
              <a:rPr lang="ru-RU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</a:p>
          <a:p>
            <a:pPr lvl="0"/>
            <a:r>
              <a:rPr lang="ru-RU" sz="12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ИСКУССТВЕННЫЕ  </a:t>
            </a:r>
            <a:r>
              <a:rPr lang="ru-RU" sz="1200" b="1" dirty="0">
                <a:latin typeface="Arial" pitchFamily="34" charset="0"/>
                <a:ea typeface="Calibri" pitchFamily="34" charset="0"/>
                <a:cs typeface="Arial" pitchFamily="34" charset="0"/>
              </a:rPr>
              <a:t>НАНОСТРУКТУРЫ C  ЭКЗОТИЧЕСКИМИ ОПТИЧЕСКИМИ ХАРАКТРИСТИКАМИ</a:t>
            </a:r>
            <a:r>
              <a:rPr lang="ru-RU" sz="1400" b="1" dirty="0">
                <a:latin typeface="Arial" pitchFamily="34" charset="0"/>
                <a:ea typeface="Calibri" pitchFamily="34" charset="0"/>
                <a:cs typeface="Arial" pitchFamily="34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329"/>
          <p:cNvPicPr>
            <a:picLocks noChangeAspect="1" noChangeArrowheads="1"/>
          </p:cNvPicPr>
          <p:nvPr/>
        </p:nvPicPr>
        <p:blipFill>
          <a:blip r:embed="rId3" cstate="print">
            <a:lum bright="-28000" contrast="47000"/>
          </a:blip>
          <a:srcRect l="51601" r="3551" b="54355"/>
          <a:stretch>
            <a:fillRect/>
          </a:stretch>
        </p:blipFill>
        <p:spPr bwMode="auto">
          <a:xfrm>
            <a:off x="5207277" y="3975270"/>
            <a:ext cx="3181147" cy="2168374"/>
          </a:xfrm>
          <a:prstGeom prst="rect">
            <a:avLst/>
          </a:prstGeom>
          <a:noFill/>
        </p:spPr>
      </p:pic>
      <p:pic>
        <p:nvPicPr>
          <p:cNvPr id="15365" name="Рисунок 319"/>
          <p:cNvPicPr>
            <a:picLocks noChangeAspect="1" noChangeArrowheads="1"/>
          </p:cNvPicPr>
          <p:nvPr/>
        </p:nvPicPr>
        <p:blipFill>
          <a:blip r:embed="rId4" cstate="print">
            <a:lum contrast="61000"/>
          </a:blip>
          <a:srcRect l="11903" r="1950"/>
          <a:stretch>
            <a:fillRect/>
          </a:stretch>
        </p:blipFill>
        <p:spPr bwMode="auto">
          <a:xfrm>
            <a:off x="1143693" y="1214422"/>
            <a:ext cx="3285431" cy="1478386"/>
          </a:xfrm>
          <a:prstGeom prst="rect">
            <a:avLst/>
          </a:prstGeom>
          <a:noFill/>
        </p:spPr>
      </p:pic>
      <p:pic>
        <p:nvPicPr>
          <p:cNvPr id="15364" name="Рисунок 322"/>
          <p:cNvPicPr>
            <a:picLocks noChangeAspect="1" noChangeArrowheads="1"/>
          </p:cNvPicPr>
          <p:nvPr/>
        </p:nvPicPr>
        <p:blipFill>
          <a:blip r:embed="rId5" cstate="print">
            <a:lum contrast="52000"/>
          </a:blip>
          <a:srcRect l="9099" r="8484"/>
          <a:stretch>
            <a:fillRect/>
          </a:stretch>
        </p:blipFill>
        <p:spPr bwMode="auto">
          <a:xfrm>
            <a:off x="5072066" y="1071546"/>
            <a:ext cx="3185088" cy="1738531"/>
          </a:xfrm>
          <a:prstGeom prst="rect">
            <a:avLst/>
          </a:prstGeom>
          <a:noFill/>
        </p:spPr>
      </p:pic>
      <p:pic>
        <p:nvPicPr>
          <p:cNvPr id="15363" name="Рисунок 325"/>
          <p:cNvPicPr>
            <a:picLocks noChangeAspect="1" noChangeArrowheads="1"/>
          </p:cNvPicPr>
          <p:nvPr/>
        </p:nvPicPr>
        <p:blipFill>
          <a:blip r:embed="rId6" cstate="print">
            <a:lum contrast="46000"/>
          </a:blip>
          <a:srcRect/>
          <a:stretch>
            <a:fillRect/>
          </a:stretch>
        </p:blipFill>
        <p:spPr bwMode="auto">
          <a:xfrm>
            <a:off x="2339752" y="2743508"/>
            <a:ext cx="4232512" cy="1584384"/>
          </a:xfrm>
          <a:prstGeom prst="rect">
            <a:avLst/>
          </a:prstGeom>
          <a:noFill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lum contrast="34000"/>
          </a:blip>
          <a:srcRect l="4341" r="47842" b="51932"/>
          <a:stretch>
            <a:fillRect/>
          </a:stretch>
        </p:blipFill>
        <p:spPr bwMode="auto">
          <a:xfrm>
            <a:off x="1785918" y="4209270"/>
            <a:ext cx="2858090" cy="1934373"/>
          </a:xfrm>
          <a:prstGeom prst="rect">
            <a:avLst/>
          </a:prstGeom>
          <a:noFill/>
        </p:spPr>
      </p:pic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214282" y="285728"/>
            <a:ext cx="878684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2D - МЕТАМАТЕРИАЛЫ В ОПТИЧЕСКОМ ДИАПАЗОНЕ ЧАСТОТ.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Схематические изображения и фотографии, полученные с помощью электронного микроскопа.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0" y="1743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69" name="Rectangle 9"/>
          <p:cNvSpPr>
            <a:spLocks noChangeArrowheads="1"/>
          </p:cNvSpPr>
          <p:nvPr/>
        </p:nvSpPr>
        <p:spPr bwMode="auto">
          <a:xfrm>
            <a:off x="0" y="49911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0" y="7143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Рисунок 3"/>
          <p:cNvPicPr>
            <a:picLocks noChangeAspect="1" noChangeArrowheads="1"/>
          </p:cNvPicPr>
          <p:nvPr/>
        </p:nvPicPr>
        <p:blipFill>
          <a:blip r:embed="rId3" cstate="print"/>
          <a:srcRect l="16045" t="22865" r="18053"/>
          <a:stretch>
            <a:fillRect/>
          </a:stretch>
        </p:blipFill>
        <p:spPr bwMode="auto">
          <a:xfrm>
            <a:off x="1666872" y="1471614"/>
            <a:ext cx="2476500" cy="2171700"/>
          </a:xfrm>
          <a:prstGeom prst="rect">
            <a:avLst/>
          </a:prstGeom>
          <a:noFill/>
        </p:spPr>
      </p:pic>
      <p:pic>
        <p:nvPicPr>
          <p:cNvPr id="16386" name="Рисунок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543052"/>
            <a:ext cx="3238500" cy="2076450"/>
          </a:xfrm>
          <a:prstGeom prst="rect">
            <a:avLst/>
          </a:prstGeom>
          <a:noFill/>
        </p:spPr>
      </p:pic>
      <p:pic>
        <p:nvPicPr>
          <p:cNvPr id="16385" name="Рисунок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3678835"/>
            <a:ext cx="4400550" cy="2228850"/>
          </a:xfrm>
          <a:prstGeom prst="rect">
            <a:avLst/>
          </a:prstGeom>
          <a:noFill/>
        </p:spPr>
      </p:pic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500034" y="428604"/>
            <a:ext cx="835824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ИСПОЛЬЗОВАНИЕ МЕТАМАТЕРИАЛОВ. РЕАЛЬНОСТЬ И ПЕРСПЕКТИВЫ. Управление светом.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0" y="2533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1714480" y="785794"/>
            <a:ext cx="571504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Суперлинзы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- плоские линзы с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субволновым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разрешением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/>
              <a:t>Трансформационная оптика, оптические плащи-невидимки.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0" y="94202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Трансформационная оптика, оптические плащи-невидимки.</a:t>
            </a:r>
            <a:endParaRPr kumimoji="0" lang="ru-RU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ownloads\F1.large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" contras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2538"/>
            <a:ext cx="4896544" cy="65468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639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Группа исследователей спиновой релаксации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" y="1239687"/>
            <a:ext cx="1979714" cy="5098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92280" y="1340768"/>
            <a:ext cx="1800200" cy="494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rot="16200000">
            <a:off x="-1707234" y="3296870"/>
            <a:ext cx="4637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 smtClean="0"/>
              <a:t>Все любят </a:t>
            </a:r>
            <a:r>
              <a:rPr lang="ru-RU" sz="1400" i="1" dirty="0" err="1" smtClean="0"/>
              <a:t>релаксировать</a:t>
            </a:r>
            <a:r>
              <a:rPr lang="ru-RU" sz="1400" i="1" dirty="0" smtClean="0"/>
              <a:t>, и атомы тоже.</a:t>
            </a:r>
          </a:p>
          <a:p>
            <a:pPr algn="r"/>
            <a:r>
              <a:rPr lang="ru-RU" sz="1400" i="1" dirty="0" smtClean="0"/>
              <a:t>Михаил Балабас</a:t>
            </a:r>
            <a:endParaRPr lang="ru-RU" sz="14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2846534" y="1484784"/>
            <a:ext cx="45337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Тема исследований: </a:t>
            </a:r>
          </a:p>
          <a:p>
            <a:pPr algn="just"/>
            <a:r>
              <a:rPr lang="ru-RU" b="1" i="1" dirty="0" smtClean="0"/>
              <a:t>«Исследование процессов релаксации поляризованных атомов щелочных металлов и их взаимодействия с углеводородным анти-релаксационным покрытием.»</a:t>
            </a:r>
            <a:endParaRPr lang="ru-RU" b="1" i="1" dirty="0"/>
          </a:p>
        </p:txBody>
      </p:sp>
      <p:pic>
        <p:nvPicPr>
          <p:cNvPr id="9" name="Picture 2" descr="C:\Users\Oleg\Desktop\презентация кафедры 2013\Балабас\IMG_0176-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680" y="3180476"/>
            <a:ext cx="4146727" cy="276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30684" y="5919663"/>
            <a:ext cx="4146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Исследование исследуемой кюветы в группе проф. Д. </a:t>
            </a:r>
            <a:r>
              <a:rPr lang="ru-RU" sz="1400" dirty="0" err="1" smtClean="0"/>
              <a:t>Будкера</a:t>
            </a:r>
            <a:r>
              <a:rPr lang="en-US" sz="1400" dirty="0" smtClean="0"/>
              <a:t> </a:t>
            </a:r>
            <a:r>
              <a:rPr lang="ru-RU" sz="1400" dirty="0" smtClean="0"/>
              <a:t> (Университет Беркли, США)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88079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G:\Фото на клаендарь\крыл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6632"/>
            <a:ext cx="2431098" cy="6552728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715272" y="6356350"/>
            <a:ext cx="1214446" cy="365125"/>
          </a:xfrm>
        </p:spPr>
        <p:txBody>
          <a:bodyPr/>
          <a:lstStyle/>
          <a:p>
            <a:pPr>
              <a:defRPr/>
            </a:pPr>
            <a:fld id="{33848927-F6A1-43EC-AD21-3AF74A3C622F}" type="slidenum">
              <a:rPr lang="ru-RU" sz="2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2</a:t>
            </a:fld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31840" y="1744822"/>
            <a:ext cx="51125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Крылов Игорь Ратмирович</a:t>
            </a:r>
          </a:p>
          <a:p>
            <a:pPr algn="ctr"/>
            <a:endParaRPr lang="en-US" sz="2800" b="1" dirty="0" smtClean="0">
              <a:latin typeface="Times New Roman" pitchFamily="18" charset="0"/>
              <a:cs typeface="Times New Roman" pitchFamily="18" charset="0"/>
              <a:hlinkClick r:id="rId4"/>
            </a:endParaRPr>
          </a:p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http://igor-krylov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  <a:hlinkClick r:id="rId4"/>
              </a:rPr>
              <a:t>.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hlinkClick r:id="rId4"/>
              </a:rPr>
              <a:t>narod.ru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71800" y="3068960"/>
            <a:ext cx="6192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Нелинейная лазерная </a:t>
            </a:r>
            <a:r>
              <a:rPr lang="fr-FR" sz="2800" b="1" i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пектроскопия</a:t>
            </a:r>
            <a:r>
              <a:rPr lang="fr-FR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сверхвысокого разрешения</a:t>
            </a:r>
          </a:p>
          <a:p>
            <a:endParaRPr lang="ru-RU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2483768" y="447311"/>
            <a:ext cx="6266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Лаборатория Когерентной оптики</a:t>
            </a:r>
          </a:p>
        </p:txBody>
      </p:sp>
    </p:spTree>
    <p:extLst>
      <p:ext uri="{BB962C8B-B14F-4D97-AF65-F5344CB8AC3E}">
        <p14:creationId xmlns:p14="http://schemas.microsoft.com/office/powerpoint/2010/main" val="328626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ru-RU" dirty="0" smtClean="0"/>
              <a:t>Изготовление образцов:</a:t>
            </a:r>
            <a:endParaRPr lang="ru-RU" dirty="0"/>
          </a:p>
        </p:txBody>
      </p:sp>
      <p:pic>
        <p:nvPicPr>
          <p:cNvPr id="3074" name="Picture 2" descr="C:\Users\Oleg\Desktop\презентация кафедры 2013\Балабас\презентация кафедры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" r="32191"/>
          <a:stretch/>
        </p:blipFill>
        <p:spPr bwMode="auto">
          <a:xfrm>
            <a:off x="1043607" y="1268517"/>
            <a:ext cx="3624361" cy="396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68760"/>
            <a:ext cx="2970330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6" y="5373216"/>
            <a:ext cx="72908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М. В. Балабас за изготовлением образцов </a:t>
            </a:r>
          </a:p>
          <a:p>
            <a:pPr algn="just"/>
            <a:r>
              <a:rPr lang="ru-RU" dirty="0" smtClean="0"/>
              <a:t>в Университете Беркли (США) слева, </a:t>
            </a:r>
          </a:p>
          <a:p>
            <a:pPr algn="r"/>
            <a:r>
              <a:rPr lang="ru-RU" dirty="0" smtClean="0"/>
              <a:t>в Институте Нильса Бора (Дания) справа.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733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ru-RU" dirty="0" smtClean="0"/>
              <a:t>Методы исследования</a:t>
            </a:r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7" t="29966" r="24571" b="18591"/>
          <a:stretch/>
        </p:blipFill>
        <p:spPr bwMode="auto">
          <a:xfrm>
            <a:off x="5580112" y="4437112"/>
            <a:ext cx="2496277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Public\Dropbox\Photo 26.02.13, 19 38 12.jpg"/>
          <p:cNvPicPr>
            <a:picLocks noChangeAspect="1" noChangeArrowheads="1"/>
          </p:cNvPicPr>
          <p:nvPr/>
        </p:nvPicPr>
        <p:blipFill>
          <a:blip r:embed="rId4" cstate="print">
            <a:lum contrast="34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34" y="1844824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6234" y="1249796"/>
            <a:ext cx="3601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Метод радио-оптического резонанса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78634" y="5013176"/>
            <a:ext cx="41694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Исследование кинетики поглощения атомов цезия антирелаксационным покрытием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26234" y="4437112"/>
            <a:ext cx="7992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4788024" y="1412776"/>
            <a:ext cx="0" cy="30243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Public\Dropbox\Photo 26.02.13, 19 40 47.jpg"/>
          <p:cNvPicPr>
            <a:picLocks noChangeAspect="1" noChangeArrowheads="1"/>
          </p:cNvPicPr>
          <p:nvPr/>
        </p:nvPicPr>
        <p:blipFill>
          <a:blip r:embed="rId6" cstate="print">
            <a:lum contras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147" y="1844824"/>
            <a:ext cx="3384373" cy="253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027375" y="1233626"/>
            <a:ext cx="3601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Метод </a:t>
            </a:r>
            <a:r>
              <a:rPr lang="ru-RU" dirty="0" err="1" smtClean="0"/>
              <a:t>Франзена</a:t>
            </a:r>
            <a:r>
              <a:rPr lang="ru-RU" dirty="0" smtClean="0"/>
              <a:t> («релаксация в темноте»)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507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ru-RU" dirty="0" smtClean="0"/>
              <a:t>Применение</a:t>
            </a:r>
            <a:endParaRPr lang="ru-RU" dirty="0"/>
          </a:p>
        </p:txBody>
      </p:sp>
      <p:pic>
        <p:nvPicPr>
          <p:cNvPr id="2050" name="Picture 2" descr="C:\Users\Oleg\Desktop\презентация кафедры 2013\Балабас\lr_IMG_02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t="-383" r="27560" b="40543"/>
          <a:stretch/>
        </p:blipFill>
        <p:spPr bwMode="auto">
          <a:xfrm>
            <a:off x="539114" y="1310765"/>
            <a:ext cx="3312368" cy="262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583" y="1359339"/>
            <a:ext cx="2735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Квантовые магнитометры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072" y="1359339"/>
            <a:ext cx="3789958" cy="2516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33885" y="1238593"/>
            <a:ext cx="352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Квантовая память и телепортация</a:t>
            </a:r>
            <a:endParaRPr lang="ru-RU" dirty="0"/>
          </a:p>
        </p:txBody>
      </p:sp>
      <p:pic>
        <p:nvPicPr>
          <p:cNvPr id="2052" name="Picture 4" descr="C:\Users\Oleg\Desktop\презентация кафедры 2013\Балабас\shield_02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t="1246" r="16059" b="10537"/>
          <a:stretch/>
        </p:blipFill>
        <p:spPr bwMode="auto">
          <a:xfrm>
            <a:off x="3779912" y="4060537"/>
            <a:ext cx="2952000" cy="24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9114" y="3933056"/>
            <a:ext cx="23767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Эксперимент по магнитному картированию местности квантовым магнитометром с оптической накачкой, подвешенном к вертолету. (Беркли, США)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961669" y="4293096"/>
            <a:ext cx="17281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Эксперименты по телепортации и квантовой памяти (Копенгаген, Дания)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21055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Фото на клаендарь\Пулькин\Пулькин-1.jpg"/>
          <p:cNvPicPr>
            <a:picLocks noChangeAspect="1" noChangeArrowheads="1"/>
          </p:cNvPicPr>
          <p:nvPr/>
        </p:nvPicPr>
        <p:blipFill>
          <a:blip r:embed="rId3" cstate="print"/>
          <a:srcRect b="9419"/>
          <a:stretch>
            <a:fillRect/>
          </a:stretch>
        </p:blipFill>
        <p:spPr bwMode="auto">
          <a:xfrm>
            <a:off x="6516216" y="260648"/>
            <a:ext cx="2265040" cy="658587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51520" y="274440"/>
            <a:ext cx="6167394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Лаборатория Физики лазеров</a:t>
            </a:r>
          </a:p>
          <a:p>
            <a:r>
              <a:rPr lang="ru-RU" dirty="0" smtClean="0"/>
              <a:t>Зав. Лаб. проф.</a:t>
            </a:r>
          </a:p>
          <a:p>
            <a:r>
              <a:rPr lang="ru-RU" dirty="0" smtClean="0"/>
              <a:t> </a:t>
            </a:r>
            <a:r>
              <a:rPr lang="ru-RU" sz="2800" dirty="0" smtClean="0"/>
              <a:t>Пулькин Сергей Александрович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2800" dirty="0" smtClean="0"/>
              <a:t>Доцент. </a:t>
            </a:r>
            <a:r>
              <a:rPr lang="ru-RU" sz="2800" dirty="0" err="1" smtClean="0"/>
              <a:t>Радина</a:t>
            </a:r>
            <a:r>
              <a:rPr lang="ru-RU" sz="2800" dirty="0" smtClean="0"/>
              <a:t> Татьяна </a:t>
            </a:r>
            <a:r>
              <a:rPr lang="ru-RU" sz="2800" dirty="0" err="1" smtClean="0"/>
              <a:t>владимировна</a:t>
            </a:r>
            <a:endParaRPr lang="ru-RU" sz="2800" dirty="0" smtClean="0"/>
          </a:p>
          <a:p>
            <a:r>
              <a:rPr lang="ru-RU" sz="2800" dirty="0" smtClean="0"/>
              <a:t>Доцент Уварова Светлана Викторовна</a:t>
            </a:r>
          </a:p>
          <a:p>
            <a:r>
              <a:rPr lang="ru-RU" sz="2800" dirty="0" err="1" smtClean="0"/>
              <a:t>Ст.н.с</a:t>
            </a:r>
            <a:r>
              <a:rPr lang="ru-RU" sz="2800" dirty="0" smtClean="0"/>
              <a:t>. Коротков  Владимир </a:t>
            </a:r>
            <a:r>
              <a:rPr lang="ru-RU" sz="2800" dirty="0" err="1" smtClean="0"/>
              <a:t>иосифович</a:t>
            </a:r>
            <a:endParaRPr lang="ru-RU" sz="2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914400" y="1219200"/>
            <a:ext cx="914400" cy="304800"/>
          </a:xfrm>
          <a:prstGeom prst="rect">
            <a:avLst/>
          </a:prstGeom>
          <a:solidFill>
            <a:srgbClr val="FF33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46" name="Line 2"/>
          <p:cNvSpPr>
            <a:spLocks noChangeShapeType="1"/>
          </p:cNvSpPr>
          <p:nvPr/>
        </p:nvSpPr>
        <p:spPr bwMode="auto">
          <a:xfrm>
            <a:off x="1828800" y="1371600"/>
            <a:ext cx="1143000" cy="1588"/>
          </a:xfrm>
          <a:prstGeom prst="line">
            <a:avLst/>
          </a:prstGeom>
          <a:noFill/>
          <a:ln w="9360" cap="rnd">
            <a:solidFill>
              <a:srgbClr val="000000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 rot="18960000">
            <a:off x="2968625" y="915988"/>
            <a:ext cx="76200" cy="762000"/>
          </a:xfrm>
          <a:prstGeom prst="rect">
            <a:avLst/>
          </a:prstGeom>
          <a:solidFill>
            <a:srgbClr val="4F81B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2971800" y="1371600"/>
            <a:ext cx="1588" cy="838200"/>
          </a:xfrm>
          <a:prstGeom prst="line">
            <a:avLst/>
          </a:prstGeom>
          <a:noFill/>
          <a:ln w="9360" cap="rnd">
            <a:solidFill>
              <a:srgbClr val="000000"/>
            </a:solidFill>
            <a:prstDash val="dash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2514600" y="1905000"/>
            <a:ext cx="381000" cy="1588"/>
          </a:xfrm>
          <a:prstGeom prst="line">
            <a:avLst/>
          </a:prstGeom>
          <a:noFill/>
          <a:ln w="3816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>
            <a:off x="3048000" y="1905000"/>
            <a:ext cx="381000" cy="1588"/>
          </a:xfrm>
          <a:prstGeom prst="line">
            <a:avLst/>
          </a:prstGeom>
          <a:noFill/>
          <a:ln w="3816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151" name="Oval 7"/>
          <p:cNvSpPr>
            <a:spLocks noChangeArrowheads="1"/>
          </p:cNvSpPr>
          <p:nvPr/>
        </p:nvSpPr>
        <p:spPr bwMode="auto">
          <a:xfrm rot="5400000">
            <a:off x="1830388" y="1295400"/>
            <a:ext cx="381000" cy="76200"/>
          </a:xfrm>
          <a:prstGeom prst="ellipse">
            <a:avLst/>
          </a:prstGeom>
          <a:solidFill>
            <a:srgbClr val="4F81BD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52" name="Oval 8"/>
          <p:cNvSpPr>
            <a:spLocks noChangeArrowheads="1"/>
          </p:cNvSpPr>
          <p:nvPr/>
        </p:nvSpPr>
        <p:spPr bwMode="auto">
          <a:xfrm rot="5400000">
            <a:off x="2136775" y="1295400"/>
            <a:ext cx="762000" cy="152400"/>
          </a:xfrm>
          <a:prstGeom prst="ellipse">
            <a:avLst/>
          </a:prstGeom>
          <a:solidFill>
            <a:srgbClr val="4F81BD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>
            <a:off x="2971800" y="2209800"/>
            <a:ext cx="1588" cy="1219200"/>
          </a:xfrm>
          <a:prstGeom prst="line">
            <a:avLst/>
          </a:prstGeom>
          <a:noFill/>
          <a:ln w="9360" cap="rnd">
            <a:solidFill>
              <a:srgbClr val="000000"/>
            </a:solidFill>
            <a:prstDash val="dash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2743200" y="2514600"/>
            <a:ext cx="457200" cy="1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>
            <a:off x="2743200" y="2514600"/>
            <a:ext cx="1588" cy="4572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>
            <a:off x="2743200" y="2971800"/>
            <a:ext cx="457200" cy="1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>
            <a:off x="3200400" y="2514600"/>
            <a:ext cx="1588" cy="4572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 flipV="1">
            <a:off x="2743200" y="2511425"/>
            <a:ext cx="457200" cy="46355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 flipH="1">
            <a:off x="2282825" y="2743200"/>
            <a:ext cx="692150" cy="1588"/>
          </a:xfrm>
          <a:prstGeom prst="line">
            <a:avLst/>
          </a:prstGeom>
          <a:noFill/>
          <a:ln w="9360" cap="rnd">
            <a:solidFill>
              <a:srgbClr val="000000"/>
            </a:solidFill>
            <a:prstDash val="dash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160" name="Rectangle 16"/>
          <p:cNvSpPr>
            <a:spLocks noChangeArrowheads="1"/>
          </p:cNvSpPr>
          <p:nvPr/>
        </p:nvSpPr>
        <p:spPr bwMode="auto">
          <a:xfrm>
            <a:off x="2133600" y="2286000"/>
            <a:ext cx="76200" cy="914400"/>
          </a:xfrm>
          <a:prstGeom prst="rect">
            <a:avLst/>
          </a:prstGeom>
          <a:solidFill>
            <a:srgbClr val="0000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61" name="Rectangle 17"/>
          <p:cNvSpPr>
            <a:spLocks noChangeArrowheads="1"/>
          </p:cNvSpPr>
          <p:nvPr/>
        </p:nvSpPr>
        <p:spPr bwMode="auto">
          <a:xfrm>
            <a:off x="2209800" y="2667000"/>
            <a:ext cx="76200" cy="152400"/>
          </a:xfrm>
          <a:prstGeom prst="rect">
            <a:avLst/>
          </a:prstGeom>
          <a:solidFill>
            <a:srgbClr val="0000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62" name="Rectangle 18"/>
          <p:cNvSpPr>
            <a:spLocks noChangeArrowheads="1"/>
          </p:cNvSpPr>
          <p:nvPr/>
        </p:nvSpPr>
        <p:spPr bwMode="auto">
          <a:xfrm rot="4380000">
            <a:off x="2935288" y="3013075"/>
            <a:ext cx="76200" cy="914400"/>
          </a:xfrm>
          <a:prstGeom prst="rect">
            <a:avLst/>
          </a:prstGeom>
          <a:solidFill>
            <a:srgbClr val="4F81B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63" name="Line 19"/>
          <p:cNvSpPr>
            <a:spLocks noChangeShapeType="1"/>
          </p:cNvSpPr>
          <p:nvPr/>
        </p:nvSpPr>
        <p:spPr bwMode="auto">
          <a:xfrm>
            <a:off x="2971800" y="2743200"/>
            <a:ext cx="2209800" cy="1588"/>
          </a:xfrm>
          <a:prstGeom prst="line">
            <a:avLst/>
          </a:prstGeom>
          <a:noFill/>
          <a:ln w="9360" cap="rnd">
            <a:solidFill>
              <a:srgbClr val="000000"/>
            </a:solidFill>
            <a:prstDash val="dash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164" name="Oval 20"/>
          <p:cNvSpPr>
            <a:spLocks noChangeArrowheads="1"/>
          </p:cNvSpPr>
          <p:nvPr/>
        </p:nvSpPr>
        <p:spPr bwMode="auto">
          <a:xfrm rot="5400000">
            <a:off x="3203575" y="2667000"/>
            <a:ext cx="762000" cy="152400"/>
          </a:xfrm>
          <a:prstGeom prst="ellipse">
            <a:avLst/>
          </a:prstGeom>
          <a:solidFill>
            <a:srgbClr val="4F81BD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65" name="Oval 21"/>
          <p:cNvSpPr>
            <a:spLocks noChangeArrowheads="1"/>
          </p:cNvSpPr>
          <p:nvPr/>
        </p:nvSpPr>
        <p:spPr bwMode="auto">
          <a:xfrm rot="5400000">
            <a:off x="3965575" y="2667000"/>
            <a:ext cx="762000" cy="152400"/>
          </a:xfrm>
          <a:prstGeom prst="ellipse">
            <a:avLst/>
          </a:prstGeom>
          <a:solidFill>
            <a:srgbClr val="4F81BD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66" name="Rectangle 22"/>
          <p:cNvSpPr>
            <a:spLocks noChangeArrowheads="1"/>
          </p:cNvSpPr>
          <p:nvPr/>
        </p:nvSpPr>
        <p:spPr bwMode="auto">
          <a:xfrm>
            <a:off x="5181600" y="2667000"/>
            <a:ext cx="228600" cy="152400"/>
          </a:xfrm>
          <a:prstGeom prst="rect">
            <a:avLst/>
          </a:prstGeom>
          <a:solidFill>
            <a:srgbClr val="4F81B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67" name="Rectangle 23"/>
          <p:cNvSpPr>
            <a:spLocks noChangeArrowheads="1"/>
          </p:cNvSpPr>
          <p:nvPr/>
        </p:nvSpPr>
        <p:spPr bwMode="auto">
          <a:xfrm>
            <a:off x="5410200" y="2590800"/>
            <a:ext cx="914400" cy="304800"/>
          </a:xfrm>
          <a:prstGeom prst="rect">
            <a:avLst/>
          </a:prstGeom>
          <a:solidFill>
            <a:srgbClr val="4F81B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68" name="Rectangle 24"/>
          <p:cNvSpPr>
            <a:spLocks noChangeArrowheads="1"/>
          </p:cNvSpPr>
          <p:nvPr/>
        </p:nvSpPr>
        <p:spPr bwMode="auto">
          <a:xfrm>
            <a:off x="6324600" y="2514600"/>
            <a:ext cx="304800" cy="457200"/>
          </a:xfrm>
          <a:prstGeom prst="rect">
            <a:avLst/>
          </a:prstGeom>
          <a:solidFill>
            <a:srgbClr val="C0504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69" name="Rectangle 25"/>
          <p:cNvSpPr>
            <a:spLocks noChangeArrowheads="1"/>
          </p:cNvSpPr>
          <p:nvPr/>
        </p:nvSpPr>
        <p:spPr bwMode="auto">
          <a:xfrm>
            <a:off x="7315200" y="2438400"/>
            <a:ext cx="457200" cy="914400"/>
          </a:xfrm>
          <a:prstGeom prst="rect">
            <a:avLst/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70" name="Line 26"/>
          <p:cNvSpPr>
            <a:spLocks noChangeShapeType="1"/>
          </p:cNvSpPr>
          <p:nvPr/>
        </p:nvSpPr>
        <p:spPr bwMode="auto">
          <a:xfrm>
            <a:off x="6629400" y="2590800"/>
            <a:ext cx="685800" cy="1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171" name="Line 27"/>
          <p:cNvSpPr>
            <a:spLocks noChangeShapeType="1"/>
          </p:cNvSpPr>
          <p:nvPr/>
        </p:nvSpPr>
        <p:spPr bwMode="auto">
          <a:xfrm>
            <a:off x="7543800" y="3352800"/>
            <a:ext cx="1588" cy="3810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172" name="Line 28"/>
          <p:cNvSpPr>
            <a:spLocks noChangeShapeType="1"/>
          </p:cNvSpPr>
          <p:nvPr/>
        </p:nvSpPr>
        <p:spPr bwMode="auto">
          <a:xfrm>
            <a:off x="5562600" y="3733800"/>
            <a:ext cx="1588" cy="9144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173" name="Rectangle 29"/>
          <p:cNvSpPr>
            <a:spLocks noChangeArrowheads="1"/>
          </p:cNvSpPr>
          <p:nvPr/>
        </p:nvSpPr>
        <p:spPr bwMode="auto">
          <a:xfrm>
            <a:off x="5486400" y="4648200"/>
            <a:ext cx="76200" cy="762000"/>
          </a:xfrm>
          <a:prstGeom prst="rect">
            <a:avLst/>
          </a:prstGeom>
          <a:solidFill>
            <a:srgbClr val="4F81B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74" name="Oval 30"/>
          <p:cNvSpPr>
            <a:spLocks noChangeArrowheads="1"/>
          </p:cNvSpPr>
          <p:nvPr/>
        </p:nvSpPr>
        <p:spPr bwMode="auto">
          <a:xfrm rot="5400000">
            <a:off x="5413375" y="4953000"/>
            <a:ext cx="762000" cy="152400"/>
          </a:xfrm>
          <a:prstGeom prst="ellipse">
            <a:avLst/>
          </a:prstGeom>
          <a:solidFill>
            <a:srgbClr val="4F81BD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75" name="Line 31"/>
          <p:cNvSpPr>
            <a:spLocks noChangeShapeType="1"/>
          </p:cNvSpPr>
          <p:nvPr/>
        </p:nvSpPr>
        <p:spPr bwMode="auto">
          <a:xfrm>
            <a:off x="3581400" y="5029200"/>
            <a:ext cx="3886200" cy="1588"/>
          </a:xfrm>
          <a:prstGeom prst="line">
            <a:avLst/>
          </a:prstGeom>
          <a:noFill/>
          <a:ln w="9360" cap="rnd">
            <a:solidFill>
              <a:srgbClr val="000000"/>
            </a:solidFill>
            <a:prstDash val="dash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176" name="Rectangle 32"/>
          <p:cNvSpPr>
            <a:spLocks noChangeArrowheads="1"/>
          </p:cNvSpPr>
          <p:nvPr/>
        </p:nvSpPr>
        <p:spPr bwMode="auto">
          <a:xfrm>
            <a:off x="4572000" y="4724400"/>
            <a:ext cx="609600" cy="6096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77" name="Line 33"/>
          <p:cNvSpPr>
            <a:spLocks noChangeShapeType="1"/>
          </p:cNvSpPr>
          <p:nvPr/>
        </p:nvSpPr>
        <p:spPr bwMode="auto">
          <a:xfrm flipH="1">
            <a:off x="4568825" y="4724400"/>
            <a:ext cx="615950" cy="6096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178" name="Rectangle 34"/>
          <p:cNvSpPr>
            <a:spLocks noChangeArrowheads="1"/>
          </p:cNvSpPr>
          <p:nvPr/>
        </p:nvSpPr>
        <p:spPr bwMode="auto">
          <a:xfrm>
            <a:off x="3276600" y="3886200"/>
            <a:ext cx="609600" cy="6096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79" name="Rectangle 35"/>
          <p:cNvSpPr>
            <a:spLocks noChangeArrowheads="1"/>
          </p:cNvSpPr>
          <p:nvPr/>
        </p:nvSpPr>
        <p:spPr bwMode="auto">
          <a:xfrm>
            <a:off x="4572000" y="4724400"/>
            <a:ext cx="609600" cy="6096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80" name="Line 36"/>
          <p:cNvSpPr>
            <a:spLocks noChangeShapeType="1"/>
          </p:cNvSpPr>
          <p:nvPr/>
        </p:nvSpPr>
        <p:spPr bwMode="auto">
          <a:xfrm>
            <a:off x="6629400" y="2590800"/>
            <a:ext cx="685800" cy="1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181" name="Line 37"/>
          <p:cNvSpPr>
            <a:spLocks noChangeShapeType="1"/>
          </p:cNvSpPr>
          <p:nvPr/>
        </p:nvSpPr>
        <p:spPr bwMode="auto">
          <a:xfrm>
            <a:off x="3657600" y="2514600"/>
            <a:ext cx="609600" cy="4572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182" name="Line 38"/>
          <p:cNvSpPr>
            <a:spLocks noChangeShapeType="1"/>
          </p:cNvSpPr>
          <p:nvPr/>
        </p:nvSpPr>
        <p:spPr bwMode="auto">
          <a:xfrm flipV="1">
            <a:off x="3657600" y="2511425"/>
            <a:ext cx="609600" cy="53975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183" name="Line 39"/>
          <p:cNvSpPr>
            <a:spLocks noChangeShapeType="1"/>
          </p:cNvSpPr>
          <p:nvPr/>
        </p:nvSpPr>
        <p:spPr bwMode="auto">
          <a:xfrm>
            <a:off x="3962400" y="2362200"/>
            <a:ext cx="1588" cy="304800"/>
          </a:xfrm>
          <a:prstGeom prst="line">
            <a:avLst/>
          </a:prstGeom>
          <a:noFill/>
          <a:ln w="3816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184" name="Line 40"/>
          <p:cNvSpPr>
            <a:spLocks noChangeShapeType="1"/>
          </p:cNvSpPr>
          <p:nvPr/>
        </p:nvSpPr>
        <p:spPr bwMode="auto">
          <a:xfrm>
            <a:off x="3962400" y="2819400"/>
            <a:ext cx="1588" cy="304800"/>
          </a:xfrm>
          <a:prstGeom prst="line">
            <a:avLst/>
          </a:prstGeom>
          <a:noFill/>
          <a:ln w="3816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185" name="Line 41"/>
          <p:cNvSpPr>
            <a:spLocks noChangeShapeType="1"/>
          </p:cNvSpPr>
          <p:nvPr/>
        </p:nvSpPr>
        <p:spPr bwMode="auto">
          <a:xfrm>
            <a:off x="1905000" y="4191000"/>
            <a:ext cx="2971800" cy="1588"/>
          </a:xfrm>
          <a:prstGeom prst="line">
            <a:avLst/>
          </a:prstGeom>
          <a:noFill/>
          <a:ln w="9360" cap="rnd">
            <a:solidFill>
              <a:srgbClr val="000000"/>
            </a:solidFill>
            <a:prstDash val="dash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186" name="Line 42"/>
          <p:cNvSpPr>
            <a:spLocks noChangeShapeType="1"/>
          </p:cNvSpPr>
          <p:nvPr/>
        </p:nvSpPr>
        <p:spPr bwMode="auto">
          <a:xfrm>
            <a:off x="4876800" y="4191000"/>
            <a:ext cx="1588" cy="838200"/>
          </a:xfrm>
          <a:prstGeom prst="line">
            <a:avLst/>
          </a:prstGeom>
          <a:noFill/>
          <a:ln w="9360" cap="rnd">
            <a:solidFill>
              <a:srgbClr val="000000"/>
            </a:solidFill>
            <a:prstDash val="dash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187" name="Line 43"/>
          <p:cNvSpPr>
            <a:spLocks noChangeShapeType="1"/>
          </p:cNvSpPr>
          <p:nvPr/>
        </p:nvSpPr>
        <p:spPr bwMode="auto">
          <a:xfrm>
            <a:off x="4572000" y="5029200"/>
            <a:ext cx="685800" cy="1588"/>
          </a:xfrm>
          <a:prstGeom prst="line">
            <a:avLst/>
          </a:prstGeom>
          <a:noFill/>
          <a:ln w="9360" cap="rnd">
            <a:solidFill>
              <a:srgbClr val="000000"/>
            </a:solidFill>
            <a:prstDash val="dash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188" name="Line 44"/>
          <p:cNvSpPr>
            <a:spLocks noChangeShapeType="1"/>
          </p:cNvSpPr>
          <p:nvPr/>
        </p:nvSpPr>
        <p:spPr bwMode="auto">
          <a:xfrm>
            <a:off x="4572000" y="4724400"/>
            <a:ext cx="609600" cy="6096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189" name="Line 45"/>
          <p:cNvSpPr>
            <a:spLocks noChangeShapeType="1"/>
          </p:cNvSpPr>
          <p:nvPr/>
        </p:nvSpPr>
        <p:spPr bwMode="auto">
          <a:xfrm>
            <a:off x="3581400" y="4191000"/>
            <a:ext cx="1588" cy="838200"/>
          </a:xfrm>
          <a:prstGeom prst="line">
            <a:avLst/>
          </a:prstGeom>
          <a:noFill/>
          <a:ln w="9360" cap="rnd">
            <a:solidFill>
              <a:srgbClr val="000000"/>
            </a:solidFill>
            <a:prstDash val="dash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190" name="Rectangle 46"/>
          <p:cNvSpPr>
            <a:spLocks noChangeArrowheads="1"/>
          </p:cNvSpPr>
          <p:nvPr/>
        </p:nvSpPr>
        <p:spPr bwMode="auto">
          <a:xfrm rot="8160000">
            <a:off x="4879975" y="3733800"/>
            <a:ext cx="74613" cy="771525"/>
          </a:xfrm>
          <a:prstGeom prst="rect">
            <a:avLst/>
          </a:prstGeom>
          <a:solidFill>
            <a:srgbClr val="4F81B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91" name="Rectangle 47"/>
          <p:cNvSpPr>
            <a:spLocks noChangeArrowheads="1"/>
          </p:cNvSpPr>
          <p:nvPr/>
        </p:nvSpPr>
        <p:spPr bwMode="auto">
          <a:xfrm rot="8160000">
            <a:off x="3508375" y="4648200"/>
            <a:ext cx="74613" cy="771525"/>
          </a:xfrm>
          <a:prstGeom prst="rect">
            <a:avLst/>
          </a:prstGeom>
          <a:solidFill>
            <a:srgbClr val="4F81B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92" name="Oval 48"/>
          <p:cNvSpPr>
            <a:spLocks noChangeArrowheads="1"/>
          </p:cNvSpPr>
          <p:nvPr/>
        </p:nvSpPr>
        <p:spPr bwMode="auto">
          <a:xfrm rot="5400000">
            <a:off x="2135188" y="4114800"/>
            <a:ext cx="381000" cy="76200"/>
          </a:xfrm>
          <a:prstGeom prst="ellipse">
            <a:avLst/>
          </a:prstGeom>
          <a:solidFill>
            <a:srgbClr val="4F81BD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93" name="Oval 49"/>
          <p:cNvSpPr>
            <a:spLocks noChangeArrowheads="1"/>
          </p:cNvSpPr>
          <p:nvPr/>
        </p:nvSpPr>
        <p:spPr bwMode="auto">
          <a:xfrm rot="5400000">
            <a:off x="2517775" y="4114800"/>
            <a:ext cx="762000" cy="152400"/>
          </a:xfrm>
          <a:prstGeom prst="ellipse">
            <a:avLst/>
          </a:prstGeom>
          <a:solidFill>
            <a:srgbClr val="4F81BD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94" name="Oval 50"/>
          <p:cNvSpPr>
            <a:spLocks noChangeArrowheads="1"/>
          </p:cNvSpPr>
          <p:nvPr/>
        </p:nvSpPr>
        <p:spPr bwMode="auto">
          <a:xfrm rot="5400000">
            <a:off x="6175375" y="4953000"/>
            <a:ext cx="762000" cy="152400"/>
          </a:xfrm>
          <a:prstGeom prst="ellipse">
            <a:avLst/>
          </a:prstGeom>
          <a:solidFill>
            <a:srgbClr val="4F81BD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95" name="Line 51"/>
          <p:cNvSpPr>
            <a:spLocks noChangeShapeType="1"/>
          </p:cNvSpPr>
          <p:nvPr/>
        </p:nvSpPr>
        <p:spPr bwMode="auto">
          <a:xfrm>
            <a:off x="6172200" y="4572000"/>
            <a:ext cx="1588" cy="228600"/>
          </a:xfrm>
          <a:prstGeom prst="line">
            <a:avLst/>
          </a:prstGeom>
          <a:noFill/>
          <a:ln w="3816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196" name="Line 52"/>
          <p:cNvSpPr>
            <a:spLocks noChangeShapeType="1"/>
          </p:cNvSpPr>
          <p:nvPr/>
        </p:nvSpPr>
        <p:spPr bwMode="auto">
          <a:xfrm>
            <a:off x="6172200" y="4876800"/>
            <a:ext cx="1588" cy="304800"/>
          </a:xfrm>
          <a:prstGeom prst="line">
            <a:avLst/>
          </a:prstGeom>
          <a:noFill/>
          <a:ln w="3816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197" name="Line 53"/>
          <p:cNvSpPr>
            <a:spLocks noChangeShapeType="1"/>
          </p:cNvSpPr>
          <p:nvPr/>
        </p:nvSpPr>
        <p:spPr bwMode="auto">
          <a:xfrm>
            <a:off x="6172200" y="5257800"/>
            <a:ext cx="1588" cy="228600"/>
          </a:xfrm>
          <a:prstGeom prst="line">
            <a:avLst/>
          </a:prstGeom>
          <a:noFill/>
          <a:ln w="3816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198" name="Rectangle 54"/>
          <p:cNvSpPr>
            <a:spLocks noChangeArrowheads="1"/>
          </p:cNvSpPr>
          <p:nvPr/>
        </p:nvSpPr>
        <p:spPr bwMode="auto">
          <a:xfrm>
            <a:off x="990600" y="4038600"/>
            <a:ext cx="914400" cy="304800"/>
          </a:xfrm>
          <a:prstGeom prst="rect">
            <a:avLst/>
          </a:prstGeom>
          <a:solidFill>
            <a:srgbClr val="FF33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99" name="Rectangle 55"/>
          <p:cNvSpPr>
            <a:spLocks noChangeArrowheads="1"/>
          </p:cNvSpPr>
          <p:nvPr/>
        </p:nvSpPr>
        <p:spPr bwMode="auto">
          <a:xfrm>
            <a:off x="7467600" y="4800600"/>
            <a:ext cx="304800" cy="457200"/>
          </a:xfrm>
          <a:prstGeom prst="rect">
            <a:avLst/>
          </a:prstGeom>
          <a:solidFill>
            <a:srgbClr val="C0504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200" name="Line 56"/>
          <p:cNvSpPr>
            <a:spLocks noChangeShapeType="1"/>
          </p:cNvSpPr>
          <p:nvPr/>
        </p:nvSpPr>
        <p:spPr bwMode="auto">
          <a:xfrm>
            <a:off x="7772400" y="5029200"/>
            <a:ext cx="457200" cy="1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201" name="Line 57"/>
          <p:cNvSpPr>
            <a:spLocks noChangeShapeType="1"/>
          </p:cNvSpPr>
          <p:nvPr/>
        </p:nvSpPr>
        <p:spPr bwMode="auto">
          <a:xfrm flipV="1">
            <a:off x="8229600" y="2587625"/>
            <a:ext cx="1588" cy="244475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202" name="Line 58"/>
          <p:cNvSpPr>
            <a:spLocks noChangeShapeType="1"/>
          </p:cNvSpPr>
          <p:nvPr/>
        </p:nvSpPr>
        <p:spPr bwMode="auto">
          <a:xfrm flipH="1">
            <a:off x="7769225" y="2590800"/>
            <a:ext cx="463550" cy="1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203" name="Line 59"/>
          <p:cNvSpPr>
            <a:spLocks noChangeShapeType="1"/>
          </p:cNvSpPr>
          <p:nvPr/>
        </p:nvSpPr>
        <p:spPr bwMode="auto">
          <a:xfrm flipH="1">
            <a:off x="7769225" y="2590800"/>
            <a:ext cx="463550" cy="1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204" name="Line 60"/>
          <p:cNvSpPr>
            <a:spLocks noChangeShapeType="1"/>
          </p:cNvSpPr>
          <p:nvPr/>
        </p:nvSpPr>
        <p:spPr bwMode="auto">
          <a:xfrm>
            <a:off x="838200" y="3810000"/>
            <a:ext cx="7620000" cy="1588"/>
          </a:xfrm>
          <a:prstGeom prst="line">
            <a:avLst/>
          </a:prstGeom>
          <a:noFill/>
          <a:ln w="9360" cap="rnd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205" name="Line 61"/>
          <p:cNvSpPr>
            <a:spLocks noChangeShapeType="1"/>
          </p:cNvSpPr>
          <p:nvPr/>
        </p:nvSpPr>
        <p:spPr bwMode="auto">
          <a:xfrm>
            <a:off x="838200" y="3810000"/>
            <a:ext cx="1588" cy="1981200"/>
          </a:xfrm>
          <a:prstGeom prst="line">
            <a:avLst/>
          </a:prstGeom>
          <a:noFill/>
          <a:ln w="9360" cap="rnd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206" name="Line 62"/>
          <p:cNvSpPr>
            <a:spLocks noChangeShapeType="1"/>
          </p:cNvSpPr>
          <p:nvPr/>
        </p:nvSpPr>
        <p:spPr bwMode="auto">
          <a:xfrm>
            <a:off x="838200" y="5791200"/>
            <a:ext cx="7620000" cy="1588"/>
          </a:xfrm>
          <a:prstGeom prst="line">
            <a:avLst/>
          </a:prstGeom>
          <a:noFill/>
          <a:ln w="9360" cap="rnd">
            <a:solidFill>
              <a:srgbClr val="000000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207" name="Line 63"/>
          <p:cNvSpPr>
            <a:spLocks noChangeShapeType="1"/>
          </p:cNvSpPr>
          <p:nvPr/>
        </p:nvSpPr>
        <p:spPr bwMode="auto">
          <a:xfrm>
            <a:off x="8458200" y="3810000"/>
            <a:ext cx="1588" cy="1981200"/>
          </a:xfrm>
          <a:prstGeom prst="line">
            <a:avLst/>
          </a:prstGeom>
          <a:noFill/>
          <a:ln w="9360" cap="rnd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208" name="Line 64"/>
          <p:cNvSpPr>
            <a:spLocks noChangeShapeType="1"/>
          </p:cNvSpPr>
          <p:nvPr/>
        </p:nvSpPr>
        <p:spPr bwMode="auto">
          <a:xfrm>
            <a:off x="838200" y="838200"/>
            <a:ext cx="1588" cy="2819400"/>
          </a:xfrm>
          <a:prstGeom prst="line">
            <a:avLst/>
          </a:prstGeom>
          <a:noFill/>
          <a:ln w="9360" cap="rnd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209" name="Line 65"/>
          <p:cNvSpPr>
            <a:spLocks noChangeShapeType="1"/>
          </p:cNvSpPr>
          <p:nvPr/>
        </p:nvSpPr>
        <p:spPr bwMode="auto">
          <a:xfrm>
            <a:off x="838200" y="3657600"/>
            <a:ext cx="7620000" cy="1588"/>
          </a:xfrm>
          <a:prstGeom prst="line">
            <a:avLst/>
          </a:prstGeom>
          <a:noFill/>
          <a:ln w="9360" cap="rnd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210" name="Line 66"/>
          <p:cNvSpPr>
            <a:spLocks noChangeShapeType="1"/>
          </p:cNvSpPr>
          <p:nvPr/>
        </p:nvSpPr>
        <p:spPr bwMode="auto">
          <a:xfrm>
            <a:off x="838200" y="838200"/>
            <a:ext cx="7620000" cy="1588"/>
          </a:xfrm>
          <a:prstGeom prst="line">
            <a:avLst/>
          </a:prstGeom>
          <a:noFill/>
          <a:ln w="9360" cap="rnd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211" name="Line 67"/>
          <p:cNvSpPr>
            <a:spLocks noChangeShapeType="1"/>
          </p:cNvSpPr>
          <p:nvPr/>
        </p:nvSpPr>
        <p:spPr bwMode="auto">
          <a:xfrm flipV="1">
            <a:off x="8458200" y="835025"/>
            <a:ext cx="1588" cy="2825750"/>
          </a:xfrm>
          <a:prstGeom prst="line">
            <a:avLst/>
          </a:prstGeom>
          <a:noFill/>
          <a:ln w="9360" cap="rnd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212" name="Line 68"/>
          <p:cNvSpPr>
            <a:spLocks noChangeShapeType="1"/>
          </p:cNvSpPr>
          <p:nvPr/>
        </p:nvSpPr>
        <p:spPr bwMode="auto">
          <a:xfrm>
            <a:off x="3276600" y="3886200"/>
            <a:ext cx="609600" cy="6096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213" name="Rectangle 69"/>
          <p:cNvSpPr>
            <a:spLocks noChangeArrowheads="1"/>
          </p:cNvSpPr>
          <p:nvPr/>
        </p:nvSpPr>
        <p:spPr bwMode="auto">
          <a:xfrm>
            <a:off x="368300" y="5700713"/>
            <a:ext cx="280988" cy="1063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>
                <a:solidFill>
                  <a:srgbClr val="000000"/>
                </a:solidFill>
                <a:latin typeface="Times New Roman" pitchFamily="16" charset="0"/>
              </a:rPr>
              <a:t>. </a:t>
            </a:r>
          </a:p>
          <a:p>
            <a:pPr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>
              <a:solidFill>
                <a:srgbClr val="000000"/>
              </a:solidFill>
              <a:latin typeface="Times New Roman" pitchFamily="16" charset="0"/>
            </a:endParaRPr>
          </a:p>
          <a:p>
            <a:pPr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>
              <a:solidFill>
                <a:srgbClr val="000000"/>
              </a:solidFill>
              <a:latin typeface="Times New Roman" pitchFamily="16" charset="0"/>
            </a:endParaRPr>
          </a:p>
          <a:p>
            <a:pPr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6214" name="Rectangle 70"/>
          <p:cNvSpPr>
            <a:spLocks noChangeArrowheads="1"/>
          </p:cNvSpPr>
          <p:nvPr/>
        </p:nvSpPr>
        <p:spPr bwMode="auto">
          <a:xfrm>
            <a:off x="1128713" y="1636713"/>
            <a:ext cx="59372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latin typeface="Times New Roman" pitchFamily="16" charset="0"/>
              </a:rPr>
              <a:t>Лазер </a:t>
            </a:r>
          </a:p>
        </p:txBody>
      </p:sp>
      <p:sp>
        <p:nvSpPr>
          <p:cNvPr id="6215" name="Line 71"/>
          <p:cNvSpPr>
            <a:spLocks noChangeShapeType="1"/>
          </p:cNvSpPr>
          <p:nvPr/>
        </p:nvSpPr>
        <p:spPr bwMode="auto">
          <a:xfrm>
            <a:off x="2057400" y="1219200"/>
            <a:ext cx="381000" cy="3810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216" name="Line 72"/>
          <p:cNvSpPr>
            <a:spLocks noChangeShapeType="1"/>
          </p:cNvSpPr>
          <p:nvPr/>
        </p:nvSpPr>
        <p:spPr bwMode="auto">
          <a:xfrm flipV="1">
            <a:off x="2057400" y="1139825"/>
            <a:ext cx="381000" cy="31115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217" name="Rectangle 73"/>
          <p:cNvSpPr>
            <a:spLocks noChangeArrowheads="1"/>
          </p:cNvSpPr>
          <p:nvPr/>
        </p:nvSpPr>
        <p:spPr bwMode="auto">
          <a:xfrm>
            <a:off x="1739900" y="798513"/>
            <a:ext cx="75882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latin typeface="Times New Roman" pitchFamily="16" charset="0"/>
              </a:rPr>
              <a:t>телескоп</a:t>
            </a:r>
          </a:p>
        </p:txBody>
      </p:sp>
      <p:sp>
        <p:nvSpPr>
          <p:cNvPr id="6218" name="Rectangle 74"/>
          <p:cNvSpPr>
            <a:spLocks noChangeArrowheads="1"/>
          </p:cNvSpPr>
          <p:nvPr/>
        </p:nvSpPr>
        <p:spPr bwMode="auto">
          <a:xfrm>
            <a:off x="1204913" y="2474913"/>
            <a:ext cx="622300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latin typeface="Times New Roman" pitchFamily="16" charset="0"/>
              </a:rPr>
              <a:t>объект</a:t>
            </a:r>
          </a:p>
        </p:txBody>
      </p:sp>
      <p:sp>
        <p:nvSpPr>
          <p:cNvPr id="6219" name="Rectangle 75"/>
          <p:cNvSpPr>
            <a:spLocks noChangeArrowheads="1"/>
          </p:cNvSpPr>
          <p:nvPr/>
        </p:nvSpPr>
        <p:spPr bwMode="auto">
          <a:xfrm>
            <a:off x="3260725" y="3165475"/>
            <a:ext cx="18415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220" name="Rectangle 76"/>
          <p:cNvSpPr>
            <a:spLocks noChangeArrowheads="1"/>
          </p:cNvSpPr>
          <p:nvPr/>
        </p:nvSpPr>
        <p:spPr bwMode="auto">
          <a:xfrm>
            <a:off x="5470525" y="2093913"/>
            <a:ext cx="88582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latin typeface="Times New Roman" pitchFamily="16" charset="0"/>
              </a:rPr>
              <a:t>микроскоп</a:t>
            </a:r>
          </a:p>
        </p:txBody>
      </p:sp>
      <p:sp>
        <p:nvSpPr>
          <p:cNvPr id="6221" name="Rectangle 77"/>
          <p:cNvSpPr>
            <a:spLocks noChangeArrowheads="1"/>
          </p:cNvSpPr>
          <p:nvPr/>
        </p:nvSpPr>
        <p:spPr bwMode="auto">
          <a:xfrm>
            <a:off x="7300913" y="2093913"/>
            <a:ext cx="90487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latin typeface="Times New Roman" pitchFamily="16" charset="0"/>
              </a:rPr>
              <a:t>компьютер</a:t>
            </a:r>
          </a:p>
        </p:txBody>
      </p:sp>
      <p:sp>
        <p:nvSpPr>
          <p:cNvPr id="6222" name="Rectangle 78"/>
          <p:cNvSpPr>
            <a:spLocks noChangeArrowheads="1"/>
          </p:cNvSpPr>
          <p:nvPr/>
        </p:nvSpPr>
        <p:spPr bwMode="auto">
          <a:xfrm>
            <a:off x="1144588" y="4495800"/>
            <a:ext cx="55562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latin typeface="Times New Roman" pitchFamily="16" charset="0"/>
              </a:rPr>
              <a:t>Лазер</a:t>
            </a:r>
          </a:p>
        </p:txBody>
      </p:sp>
      <p:sp>
        <p:nvSpPr>
          <p:cNvPr id="6223" name="Rectangle 79"/>
          <p:cNvSpPr>
            <a:spLocks noChangeArrowheads="1"/>
          </p:cNvSpPr>
          <p:nvPr/>
        </p:nvSpPr>
        <p:spPr bwMode="auto">
          <a:xfrm>
            <a:off x="7445375" y="5232400"/>
            <a:ext cx="98742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latin typeface="Times New Roman" pitchFamily="16" charset="0"/>
              </a:rPr>
              <a:t>ССД-камера</a:t>
            </a:r>
          </a:p>
        </p:txBody>
      </p:sp>
      <p:sp>
        <p:nvSpPr>
          <p:cNvPr id="6224" name="Rectangle 80"/>
          <p:cNvSpPr>
            <a:spLocks noChangeArrowheads="1"/>
          </p:cNvSpPr>
          <p:nvPr/>
        </p:nvSpPr>
        <p:spPr bwMode="auto">
          <a:xfrm>
            <a:off x="6022975" y="3048000"/>
            <a:ext cx="98742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latin typeface="Times New Roman" pitchFamily="16" charset="0"/>
              </a:rPr>
              <a:t>ССД-камера</a:t>
            </a:r>
          </a:p>
        </p:txBody>
      </p:sp>
      <p:sp>
        <p:nvSpPr>
          <p:cNvPr id="6225" name="Rectangle 81"/>
          <p:cNvSpPr>
            <a:spLocks noChangeArrowheads="1"/>
          </p:cNvSpPr>
          <p:nvPr/>
        </p:nvSpPr>
        <p:spPr bwMode="auto">
          <a:xfrm>
            <a:off x="3492500" y="1789113"/>
            <a:ext cx="876300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latin typeface="Times New Roman" pitchFamily="16" charset="0"/>
              </a:rPr>
              <a:t>диафрагма</a:t>
            </a:r>
          </a:p>
        </p:txBody>
      </p:sp>
      <p:sp>
        <p:nvSpPr>
          <p:cNvPr id="6226" name="Rectangle 82"/>
          <p:cNvSpPr>
            <a:spLocks noChangeArrowheads="1"/>
          </p:cNvSpPr>
          <p:nvPr/>
        </p:nvSpPr>
        <p:spPr bwMode="auto">
          <a:xfrm>
            <a:off x="5718175" y="4191000"/>
            <a:ext cx="1150938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latin typeface="Times New Roman" pitchFamily="16" charset="0"/>
              </a:rPr>
              <a:t>Фильтрующая </a:t>
            </a:r>
          </a:p>
          <a:p>
            <a:pPr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latin typeface="Times New Roman" pitchFamily="16" charset="0"/>
              </a:rPr>
              <a:t>диафрагма</a:t>
            </a:r>
          </a:p>
        </p:txBody>
      </p:sp>
      <p:sp>
        <p:nvSpPr>
          <p:cNvPr id="6227" name="Rectangle 83"/>
          <p:cNvSpPr>
            <a:spLocks noChangeArrowheads="1"/>
          </p:cNvSpPr>
          <p:nvPr/>
        </p:nvSpPr>
        <p:spPr bwMode="auto">
          <a:xfrm>
            <a:off x="4268788" y="1143000"/>
            <a:ext cx="2447925" cy="515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>
                <a:solidFill>
                  <a:srgbClr val="000000"/>
                </a:solidFill>
                <a:latin typeface="Times New Roman" pitchFamily="16" charset="0"/>
              </a:rPr>
              <a:t>СХЕМА ЗАПИСИ первичной</a:t>
            </a:r>
          </a:p>
          <a:p>
            <a:pPr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>
                <a:solidFill>
                  <a:srgbClr val="000000"/>
                </a:solidFill>
                <a:latin typeface="Times New Roman" pitchFamily="16" charset="0"/>
              </a:rPr>
              <a:t>интерферограммы</a:t>
            </a:r>
          </a:p>
        </p:txBody>
      </p:sp>
      <p:sp>
        <p:nvSpPr>
          <p:cNvPr id="6228" name="Rectangle 84"/>
          <p:cNvSpPr>
            <a:spLocks noChangeArrowheads="1"/>
          </p:cNvSpPr>
          <p:nvPr/>
        </p:nvSpPr>
        <p:spPr bwMode="auto">
          <a:xfrm>
            <a:off x="919163" y="4953000"/>
            <a:ext cx="2630487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>
                <a:solidFill>
                  <a:srgbClr val="000000"/>
                </a:solidFill>
                <a:latin typeface="Times New Roman" pitchFamily="16" charset="0"/>
              </a:rPr>
              <a:t>СХЕМА ПЕРЕЗАПИСИ</a:t>
            </a:r>
          </a:p>
          <a:p>
            <a:pPr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>
                <a:solidFill>
                  <a:srgbClr val="000000"/>
                </a:solidFill>
                <a:latin typeface="Times New Roman" pitchFamily="16" charset="0"/>
              </a:rPr>
              <a:t>вторичных интерферограмм</a:t>
            </a:r>
          </a:p>
        </p:txBody>
      </p:sp>
      <p:sp>
        <p:nvSpPr>
          <p:cNvPr id="6229" name="Rectangle 85"/>
          <p:cNvSpPr>
            <a:spLocks noChangeArrowheads="1"/>
          </p:cNvSpPr>
          <p:nvPr/>
        </p:nvSpPr>
        <p:spPr bwMode="auto">
          <a:xfrm>
            <a:off x="6172200" y="3429000"/>
            <a:ext cx="762000" cy="609600"/>
          </a:xfrm>
          <a:prstGeom prst="rect">
            <a:avLst/>
          </a:prstGeom>
          <a:solidFill>
            <a:srgbClr val="4F81B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230" name="Line 86"/>
          <p:cNvSpPr>
            <a:spLocks noChangeShapeType="1"/>
          </p:cNvSpPr>
          <p:nvPr/>
        </p:nvSpPr>
        <p:spPr bwMode="auto">
          <a:xfrm flipH="1">
            <a:off x="6931025" y="3733800"/>
            <a:ext cx="615950" cy="1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231" name="Line 87"/>
          <p:cNvSpPr>
            <a:spLocks noChangeShapeType="1"/>
          </p:cNvSpPr>
          <p:nvPr/>
        </p:nvSpPr>
        <p:spPr bwMode="auto">
          <a:xfrm flipH="1">
            <a:off x="5559425" y="3733800"/>
            <a:ext cx="615950" cy="1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232" name="Rectangle 88"/>
          <p:cNvSpPr>
            <a:spLocks noChangeArrowheads="1"/>
          </p:cNvSpPr>
          <p:nvPr/>
        </p:nvSpPr>
        <p:spPr bwMode="auto">
          <a:xfrm>
            <a:off x="6923088" y="3770313"/>
            <a:ext cx="1487487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latin typeface="Times New Roman" pitchFamily="16" charset="0"/>
              </a:rPr>
              <a:t>Фазовый модулятор</a:t>
            </a:r>
          </a:p>
        </p:txBody>
      </p:sp>
      <p:sp>
        <p:nvSpPr>
          <p:cNvPr id="6233" name="Rectangle 89"/>
          <p:cNvSpPr>
            <a:spLocks noChangeArrowheads="1"/>
          </p:cNvSpPr>
          <p:nvPr/>
        </p:nvSpPr>
        <p:spPr bwMode="auto">
          <a:xfrm>
            <a:off x="5183188" y="5334000"/>
            <a:ext cx="1338262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latin typeface="Times New Roman" pitchFamily="16" charset="0"/>
              </a:rPr>
              <a:t>Вторичная</a:t>
            </a:r>
          </a:p>
          <a:p>
            <a:pPr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latin typeface="Times New Roman" pitchFamily="16" charset="0"/>
              </a:rPr>
              <a:t>интерферограмма</a:t>
            </a:r>
          </a:p>
        </p:txBody>
      </p:sp>
      <p:sp>
        <p:nvSpPr>
          <p:cNvPr id="6234" name="Rectangle 90"/>
          <p:cNvSpPr>
            <a:spLocks noChangeArrowheads="1"/>
          </p:cNvSpPr>
          <p:nvPr/>
        </p:nvSpPr>
        <p:spPr bwMode="auto">
          <a:xfrm>
            <a:off x="3262313" y="3236913"/>
            <a:ext cx="1287462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latin typeface="Times New Roman" pitchFamily="16" charset="0"/>
              </a:rPr>
              <a:t>Опорное зеркало</a:t>
            </a:r>
          </a:p>
        </p:txBody>
      </p:sp>
      <p:sp>
        <p:nvSpPr>
          <p:cNvPr id="6235" name="Rectangle 91"/>
          <p:cNvSpPr>
            <a:spLocks noChangeArrowheads="1"/>
          </p:cNvSpPr>
          <p:nvPr/>
        </p:nvSpPr>
        <p:spPr bwMode="auto">
          <a:xfrm>
            <a:off x="1697038" y="304800"/>
            <a:ext cx="5965825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>
                <a:solidFill>
                  <a:srgbClr val="0066FF"/>
                </a:solidFill>
                <a:latin typeface="Calibri" charset="0"/>
              </a:rPr>
              <a:t>Голографическая интерферометрия и нанометрология</a:t>
            </a:r>
          </a:p>
        </p:txBody>
      </p:sp>
      <p:pic>
        <p:nvPicPr>
          <p:cNvPr id="6236" name="Picture 9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1295400"/>
            <a:ext cx="1431925" cy="1112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237" name="Rectangle 93"/>
          <p:cNvSpPr>
            <a:spLocks noChangeArrowheads="1"/>
          </p:cNvSpPr>
          <p:nvPr/>
        </p:nvSpPr>
        <p:spPr bwMode="auto">
          <a:xfrm>
            <a:off x="381000" y="5867400"/>
            <a:ext cx="8763000" cy="639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000000"/>
                </a:solidFill>
                <a:latin typeface="Calibri" charset="0"/>
              </a:rPr>
              <a:t>Увеличение интерферометрической чувствительности измерений в нано-диапазоне</a:t>
            </a:r>
            <a:br>
              <a:rPr lang="ru-RU">
                <a:solidFill>
                  <a:srgbClr val="000000"/>
                </a:solidFill>
                <a:latin typeface="Calibri" charset="0"/>
              </a:rPr>
            </a:br>
            <a:r>
              <a:rPr lang="ru-RU">
                <a:solidFill>
                  <a:srgbClr val="000000"/>
                </a:solidFill>
                <a:latin typeface="Calibri" charset="0"/>
              </a:rPr>
              <a:t>от 5 нм, абсолютная калибровка мер малой длины для атомно-силовых микроскопов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9" name="Object 1"/>
          <p:cNvGraphicFramePr>
            <a:graphicFrameLocks noChangeAspect="1"/>
          </p:cNvGraphicFramePr>
          <p:nvPr/>
        </p:nvGraphicFramePr>
        <p:xfrm>
          <a:off x="3668713" y="2525713"/>
          <a:ext cx="1806575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r:id="rId4" imgW="1806097" imgH="1806097" progId="">
                  <p:embed/>
                </p:oleObj>
              </mc:Choice>
              <mc:Fallback>
                <p:oleObj r:id="rId4" imgW="1806097" imgH="1806097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8713" y="2525713"/>
                        <a:ext cx="1806575" cy="180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6888" y="1249363"/>
            <a:ext cx="5608637" cy="4359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2309813" y="5943600"/>
            <a:ext cx="3630612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>
                <a:solidFill>
                  <a:srgbClr val="000000"/>
                </a:solidFill>
                <a:latin typeface="Times New Roman" pitchFamily="16" charset="0"/>
              </a:rPr>
              <a:t>Интерферограмма для ступени h=70 nm</a:t>
            </a: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7467600" y="1219200"/>
            <a:ext cx="762000" cy="1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7391400" y="5638800"/>
            <a:ext cx="762000" cy="1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8001000" y="1219200"/>
            <a:ext cx="1588" cy="44196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7989888" y="3262313"/>
            <a:ext cx="892175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>
                <a:solidFill>
                  <a:srgbClr val="000000"/>
                </a:solidFill>
                <a:latin typeface="Times New Roman" pitchFamily="16" charset="0"/>
              </a:rPr>
              <a:t>100 мкм</a:t>
            </a:r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 flipH="1">
            <a:off x="911225" y="3276600"/>
            <a:ext cx="692150" cy="1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 flipH="1">
            <a:off x="911225" y="4267200"/>
            <a:ext cx="692150" cy="1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178" name="Line 10"/>
          <p:cNvSpPr>
            <a:spLocks noChangeShapeType="1"/>
          </p:cNvSpPr>
          <p:nvPr/>
        </p:nvSpPr>
        <p:spPr bwMode="auto">
          <a:xfrm>
            <a:off x="1143000" y="3276600"/>
            <a:ext cx="1588" cy="9906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385763" y="3581400"/>
            <a:ext cx="790575" cy="33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>
                <a:solidFill>
                  <a:srgbClr val="000000"/>
                </a:solidFill>
                <a:latin typeface="Times New Roman" pitchFamily="16" charset="0"/>
              </a:rPr>
              <a:t>30 мкм</a:t>
            </a:r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1779588" y="685800"/>
            <a:ext cx="6770687" cy="639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0" algn="l"/>
                <a:tab pos="722313" algn="l"/>
                <a:tab pos="1446213" algn="l"/>
                <a:tab pos="2170113" algn="l"/>
                <a:tab pos="2894013" algn="l"/>
                <a:tab pos="3617913" algn="l"/>
                <a:tab pos="4343400" algn="l"/>
                <a:tab pos="5065713" algn="l"/>
                <a:tab pos="5789613" algn="l"/>
                <a:tab pos="6513513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</a:pPr>
            <a:r>
              <a:rPr lang="ru-RU" b="1">
                <a:solidFill>
                  <a:srgbClr val="000000"/>
                </a:solidFill>
                <a:latin typeface="Calibri" charset="0"/>
              </a:rPr>
              <a:t>Калибровка мер малой длины – высоты ступени для калибровки </a:t>
            </a:r>
            <a:br>
              <a:rPr lang="ru-RU" b="1">
                <a:solidFill>
                  <a:srgbClr val="000000"/>
                </a:solidFill>
                <a:latin typeface="Calibri" charset="0"/>
              </a:rPr>
            </a:br>
            <a:r>
              <a:rPr lang="ru-RU" b="1">
                <a:solidFill>
                  <a:srgbClr val="000000"/>
                </a:solidFill>
                <a:latin typeface="Calibri" charset="0"/>
              </a:rPr>
              <a:t>	атомно-силовых микроскопов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endParaRPr lang="ru-RU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958850" y="5181600"/>
            <a:ext cx="8151813" cy="1187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b="1">
                <a:solidFill>
                  <a:srgbClr val="000000"/>
                </a:solidFill>
                <a:latin typeface="Calibri" charset="0"/>
              </a:rPr>
              <a:t>Разработка приборов для ранней медицинской диагностики</a:t>
            </a: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b="1">
                <a:solidFill>
                  <a:srgbClr val="000000"/>
                </a:solidFill>
                <a:latin typeface="Calibri" charset="0"/>
              </a:rPr>
              <a:t>раковых заболеваний. Комб-спектрометрия . Разработка нового метода-</a:t>
            </a:r>
            <a:br>
              <a:rPr lang="ru-RU" b="1">
                <a:solidFill>
                  <a:srgbClr val="000000"/>
                </a:solidFill>
                <a:latin typeface="Calibri" charset="0"/>
              </a:rPr>
            </a:br>
            <a:r>
              <a:rPr lang="ru-RU" b="1">
                <a:solidFill>
                  <a:srgbClr val="000000"/>
                </a:solidFill>
                <a:latin typeface="Calibri" charset="0"/>
              </a:rPr>
              <a:t>- бездопплеровской комб- спектроскопии</a:t>
            </a: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b="1" i="1">
                <a:solidFill>
                  <a:srgbClr val="000000"/>
                </a:solidFill>
                <a:latin typeface="Calibri" charset="0"/>
              </a:rPr>
              <a:t>Исполнители – каф. Общей физики 1 и кафедра молекулярной спектроскопии</a:t>
            </a: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1997075" y="381000"/>
            <a:ext cx="7138988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ru-RU">
                <a:solidFill>
                  <a:srgbClr val="000000"/>
                </a:solidFill>
                <a:latin typeface="Calibri" charset="0"/>
              </a:rPr>
              <a:t>Со - учередитель – Санкт-Петербургский государственный университет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 l="24525" t="34380" r="10469" b="15625"/>
          <a:stretch>
            <a:fillRect/>
          </a:stretch>
        </p:blipFill>
        <p:spPr bwMode="auto">
          <a:xfrm>
            <a:off x="0" y="1524000"/>
            <a:ext cx="8634413" cy="373380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</p:pic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2017713" y="1066800"/>
            <a:ext cx="6416675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ru-RU">
                <a:solidFill>
                  <a:srgbClr val="000000"/>
                </a:solidFill>
                <a:latin typeface="Calibri" charset="0"/>
              </a:rPr>
              <a:t>Комб – спектроскопия, свободная от допплеровского уширения</a:t>
            </a: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07950" y="5562600"/>
            <a:ext cx="8990013" cy="639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ru-RU">
                <a:solidFill>
                  <a:srgbClr val="000000"/>
                </a:solidFill>
                <a:latin typeface="Calibri" charset="0"/>
              </a:rPr>
              <a:t>Ранняя диагностика раковых заболеваний по выдыхаемому воздуху – новое направление</a:t>
            </a: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ru-RU">
                <a:solidFill>
                  <a:srgbClr val="000000"/>
                </a:solidFill>
                <a:latin typeface="Calibri" charset="0"/>
              </a:rPr>
              <a:t>- Комб спектроскопия без допплеровского уширения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17563"/>
            <a:ext cx="9144000" cy="522287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</p:pic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331913" y="6248400"/>
            <a:ext cx="65278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ru-RU">
                <a:solidFill>
                  <a:srgbClr val="000000"/>
                </a:solidFill>
                <a:latin typeface="Calibri" charset="0"/>
              </a:rPr>
              <a:t>Малогабаритный фемтосекундный лазер – разработка RSS - ГОИ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000"/>
            <a:ext cx="9144000" cy="523240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A4BF98-B69F-4642-9CE2-E84727037CB7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55576" y="260648"/>
            <a:ext cx="7632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Нелинейная лазерная спектроскопия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сверхвысокого разрешения.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9122" y="1259761"/>
            <a:ext cx="84969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+mn-lt"/>
              </a:rPr>
              <a:t>Это спектроскопия свободная от доплеровского уширения спектральных линий.</a:t>
            </a:r>
          </a:p>
          <a:p>
            <a:endParaRPr lang="ru-RU" dirty="0" smtClean="0">
              <a:latin typeface="+mn-lt"/>
            </a:endParaRPr>
          </a:p>
          <a:p>
            <a:r>
              <a:rPr lang="ru-RU" dirty="0" smtClean="0">
                <a:latin typeface="+mn-lt"/>
              </a:rPr>
              <a:t>Спектр состоит из узких резонансов, которые образуются при взаимодействии встречных световых волн с веществом. Каждой линии поглощения среды соответствует свой резонанс.</a:t>
            </a:r>
          </a:p>
        </p:txBody>
      </p:sp>
      <p:pic>
        <p:nvPicPr>
          <p:cNvPr id="8" name="Рисунок 7" descr="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9350" y="2429247"/>
            <a:ext cx="4305300" cy="16478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811" y="3645024"/>
            <a:ext cx="6662378" cy="21151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0282" y="5881532"/>
            <a:ext cx="705462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Пример экспериментальной кривой с резонансами мультиплета </a:t>
            </a:r>
            <a:r>
              <a:rPr lang="en-US" sz="1400" dirty="0"/>
              <a:t>AFFA</a:t>
            </a:r>
            <a:r>
              <a:rPr lang="ru-RU" sz="1400" dirty="0"/>
              <a:t> </a:t>
            </a:r>
            <a:endParaRPr lang="ru-RU" sz="1400" dirty="0" smtClean="0"/>
          </a:p>
          <a:p>
            <a:r>
              <a:rPr lang="ru-RU" sz="1400" dirty="0" smtClean="0"/>
              <a:t>и </a:t>
            </a:r>
            <a:r>
              <a:rPr lang="ru-RU" sz="1400" dirty="0"/>
              <a:t>слабыми резонансами (1-5) нового типа, которые исследуются нашей научной группой.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810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F2F0FE-E74C-4CCC-B01A-2550B85570C3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pic>
        <p:nvPicPr>
          <p:cNvPr id="3" name="Рисунок 2" descr="2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624564"/>
            <a:ext cx="5371429" cy="40285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568" y="5219908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+mn-lt"/>
              </a:rPr>
              <a:t>Принципиальная схема экспериментальной установки с двумя </a:t>
            </a:r>
            <a:r>
              <a:rPr lang="en-US" dirty="0" smtClean="0">
                <a:latin typeface="+mn-lt"/>
              </a:rPr>
              <a:t>CO</a:t>
            </a:r>
            <a:r>
              <a:rPr lang="en-US" sz="1400" dirty="0" smtClean="0">
                <a:latin typeface="+mn-lt"/>
              </a:rPr>
              <a:t>2</a:t>
            </a:r>
            <a:r>
              <a:rPr lang="en-US" dirty="0" smtClean="0">
                <a:latin typeface="+mn-lt"/>
              </a:rPr>
              <a:t>-</a:t>
            </a:r>
            <a:r>
              <a:rPr lang="ru-RU" dirty="0" smtClean="0">
                <a:latin typeface="+mn-lt"/>
              </a:rPr>
              <a:t>лазерами.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816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1"/>
          <p:cNvSpPr txBox="1">
            <a:spLocks noChangeArrowheads="1"/>
          </p:cNvSpPr>
          <p:nvPr/>
        </p:nvSpPr>
        <p:spPr bwMode="auto">
          <a:xfrm>
            <a:off x="683568" y="548680"/>
            <a:ext cx="5256213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600" b="1" dirty="0" smtClean="0"/>
              <a:t>	</a:t>
            </a:r>
            <a:r>
              <a:rPr lang="ru-RU" sz="1600" b="1" dirty="0" smtClean="0"/>
              <a:t>Венедиктов </a:t>
            </a:r>
            <a:r>
              <a:rPr lang="ru-RU" sz="1600" b="1" dirty="0"/>
              <a:t>Владимир Юрьевич</a:t>
            </a:r>
            <a:r>
              <a:rPr lang="ru-RU" sz="1600" dirty="0"/>
              <a:t>, д.ф.-</a:t>
            </a:r>
            <a:r>
              <a:rPr lang="ru-RU" sz="1600" dirty="0" err="1"/>
              <a:t>м.н</a:t>
            </a:r>
            <a:r>
              <a:rPr lang="ru-RU" sz="1600" dirty="0"/>
              <a:t>, доц. каф. Общей физики </a:t>
            </a:r>
            <a:r>
              <a:rPr lang="fr-FR" sz="1600" dirty="0"/>
              <a:t>I</a:t>
            </a:r>
            <a:r>
              <a:rPr lang="ru-RU" sz="1600" dirty="0" smtClean="0"/>
              <a:t>. </a:t>
            </a:r>
            <a:r>
              <a:rPr lang="ru-RU" sz="1600" dirty="0"/>
              <a:t>Специалист в области голографии, адаптивной оптики и управления параметрами лазерных пучков. В группе </a:t>
            </a:r>
            <a:r>
              <a:rPr lang="ru-RU" sz="1600" dirty="0" err="1"/>
              <a:t>Венедиктова</a:t>
            </a:r>
            <a:r>
              <a:rPr lang="ru-RU" sz="1600" dirty="0"/>
              <a:t> В.Ю. проводятся исследования по динамической голографии, голографической интерферометрии и перспективным истинно-трехмерным голографическим дисплеям. Совместно с коллегами также ведутся работы по фокусировке излучения </a:t>
            </a:r>
            <a:r>
              <a:rPr lang="ru-RU" sz="1600" dirty="0" err="1"/>
              <a:t>фемтосекундного</a:t>
            </a:r>
            <a:r>
              <a:rPr lang="ru-RU" sz="1600" dirty="0"/>
              <a:t> лазера и изучению образующейся плазмы</a:t>
            </a:r>
            <a:r>
              <a:rPr lang="ru-RU" sz="1600" dirty="0" smtClean="0"/>
              <a:t>.</a:t>
            </a:r>
            <a:endParaRPr lang="en-US" sz="1600" dirty="0" smtClean="0"/>
          </a:p>
          <a:p>
            <a:pPr algn="just"/>
            <a:endParaRPr lang="en-US" sz="1600" dirty="0" smtClean="0"/>
          </a:p>
          <a:p>
            <a:pPr algn="just"/>
            <a:r>
              <a:rPr lang="en-US" sz="1600" dirty="0" smtClean="0"/>
              <a:t>	</a:t>
            </a:r>
            <a:r>
              <a:rPr lang="ru-RU" sz="1600" dirty="0" smtClean="0"/>
              <a:t>В.</a:t>
            </a:r>
            <a:r>
              <a:rPr lang="en-US" sz="1600" dirty="0" smtClean="0"/>
              <a:t> </a:t>
            </a:r>
            <a:r>
              <a:rPr lang="ru-RU" sz="1600" dirty="0" smtClean="0"/>
              <a:t>Ю.</a:t>
            </a:r>
            <a:r>
              <a:rPr lang="en-US" sz="1600" dirty="0" smtClean="0"/>
              <a:t> </a:t>
            </a:r>
            <a:r>
              <a:rPr lang="ru-RU" sz="1600" dirty="0" smtClean="0"/>
              <a:t>Венедиктов по совместительству является также начальником лаборатории адаптивной оптики Государственного оптического института </a:t>
            </a:r>
            <a:r>
              <a:rPr lang="ru-RU" sz="1600" dirty="0" err="1" smtClean="0"/>
              <a:t>им.С.И.Вавилова</a:t>
            </a:r>
            <a:r>
              <a:rPr lang="ru-RU" sz="1600" dirty="0" smtClean="0"/>
              <a:t>. Студенты и аспиранты кафедры привлекаются к работам в лаборатории.</a:t>
            </a:r>
          </a:p>
          <a:p>
            <a:endParaRPr lang="ru-RU" dirty="0"/>
          </a:p>
          <a:p>
            <a:endParaRPr lang="ru-RU" sz="1600" dirty="0"/>
          </a:p>
        </p:txBody>
      </p:sp>
      <p:pic>
        <p:nvPicPr>
          <p:cNvPr id="1026" name="Picture 2" descr="G:\Фото на клаендарь\Венедиктов\Венедиктов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6465199" y="0"/>
            <a:ext cx="2343309" cy="65773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400050" y="3708400"/>
            <a:ext cx="32686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defRPr/>
            </a:pPr>
            <a:r>
              <a:rPr lang="ru-RU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Схема адаптивной оптической системы</a:t>
            </a:r>
          </a:p>
        </p:txBody>
      </p:sp>
      <p:pic>
        <p:nvPicPr>
          <p:cNvPr id="4099" name="Picture 5" descr="Рисунок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663" y="115888"/>
            <a:ext cx="3627437" cy="356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3" descr="blurry picture of neptun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950" y="42926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4" descr="sharp picture of neptun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47875" y="43053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2" name="TextBox 1"/>
          <p:cNvSpPr txBox="1">
            <a:spLocks noChangeArrowheads="1"/>
          </p:cNvSpPr>
          <p:nvPr/>
        </p:nvSpPr>
        <p:spPr bwMode="auto">
          <a:xfrm>
            <a:off x="220663" y="6027738"/>
            <a:ext cx="35036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latin typeface="Arial" charset="0"/>
                <a:cs typeface="Arial" charset="0"/>
              </a:rPr>
              <a:t>Изображение Нептуна</a:t>
            </a:r>
            <a:r>
              <a:rPr lang="ru-RU" sz="1600">
                <a:solidFill>
                  <a:schemeClr val="tx2"/>
                </a:solidFill>
                <a:latin typeface="Arial" charset="0"/>
                <a:cs typeface="Arial" charset="0"/>
              </a:rPr>
              <a:t> без адаптивной оптики и с адаптивной оптикой</a:t>
            </a:r>
            <a:endParaRPr lang="ru-RU" sz="1600"/>
          </a:p>
        </p:txBody>
      </p:sp>
      <p:sp>
        <p:nvSpPr>
          <p:cNvPr id="4104" name="TextBox 2"/>
          <p:cNvSpPr txBox="1">
            <a:spLocks noChangeArrowheads="1"/>
          </p:cNvSpPr>
          <p:nvPr/>
        </p:nvSpPr>
        <p:spPr bwMode="auto">
          <a:xfrm>
            <a:off x="3990975" y="5848350"/>
            <a:ext cx="4968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dirty="0">
                <a:latin typeface="Arial" charset="0"/>
                <a:cs typeface="Arial" charset="0"/>
              </a:rPr>
              <a:t>Стабилизация диаграммы направленности лазерного пучка с помощью адаптивной оптики</a:t>
            </a:r>
          </a:p>
        </p:txBody>
      </p:sp>
      <p:sp>
        <p:nvSpPr>
          <p:cNvPr id="4105" name="Text Box 2"/>
          <p:cNvSpPr txBox="1">
            <a:spLocks noChangeArrowheads="1"/>
          </p:cNvSpPr>
          <p:nvPr/>
        </p:nvSpPr>
        <p:spPr bwMode="auto">
          <a:xfrm>
            <a:off x="4211638" y="115888"/>
            <a:ext cx="4608512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>
                <a:latin typeface="Arial" charset="0"/>
                <a:cs typeface="Arial" charset="0"/>
              </a:rPr>
              <a:t>Методы </a:t>
            </a:r>
            <a:r>
              <a:rPr lang="ru-RU" sz="1600" dirty="0" smtClean="0">
                <a:latin typeface="Arial" charset="0"/>
                <a:cs typeface="Arial" charset="0"/>
              </a:rPr>
              <a:t>адаптивной оптики, </a:t>
            </a:r>
            <a:r>
              <a:rPr lang="ru-RU" sz="1600" dirty="0">
                <a:latin typeface="Arial" charset="0"/>
                <a:cs typeface="Arial" charset="0"/>
              </a:rPr>
              <a:t>т.е. коррекция искажений за счет динамического управления формой волнового фронта для компенсации случайных возмущений и повышения предела разрешения наблюдательных приборов, степени концентрации излучения на приемнике или мишени </a:t>
            </a:r>
          </a:p>
        </p:txBody>
      </p:sp>
      <p:pic>
        <p:nvPicPr>
          <p:cNvPr id="2" name="2004_01_21@22_21_05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68558" y="2013620"/>
            <a:ext cx="4927408" cy="33595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7652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" y="333375"/>
            <a:ext cx="8197850" cy="8636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ru-RU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Прототип голографического дисплея</a:t>
            </a:r>
          </a:p>
        </p:txBody>
      </p:sp>
      <p:graphicFrame>
        <p:nvGraphicFramePr>
          <p:cNvPr id="17444" name="Group 36"/>
          <p:cNvGraphicFramePr>
            <a:graphicFrameLocks noGrp="1"/>
          </p:cNvGraphicFramePr>
          <p:nvPr/>
        </p:nvGraphicFramePr>
        <p:xfrm>
          <a:off x="755650" y="1125538"/>
          <a:ext cx="7200900" cy="5276850"/>
        </p:xfrm>
        <a:graphic>
          <a:graphicData uri="http://schemas.openxmlformats.org/drawingml/2006/table">
            <a:tbl>
              <a:tblPr/>
              <a:tblGrid>
                <a:gridCol w="2400300"/>
                <a:gridCol w="2400300"/>
                <a:gridCol w="2400300"/>
              </a:tblGrid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Голограмма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Исходное изображение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Полученное изображение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54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2F2B2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2F2B2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2F2B2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1D7"/>
                    </a:solidFill>
                  </a:tcPr>
                </a:tc>
              </a:tr>
              <a:tr h="154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2F2B2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2F2B2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2F2B2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0EC"/>
                    </a:solidFill>
                  </a:tcPr>
                </a:tc>
              </a:tr>
              <a:tr h="154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2F2B2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2F2B2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F2B2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1D7"/>
                    </a:solidFill>
                  </a:tcPr>
                </a:tc>
              </a:tr>
            </a:tbl>
          </a:graphicData>
        </a:graphic>
      </p:graphicFrame>
      <p:pic>
        <p:nvPicPr>
          <p:cNvPr id="514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300" y="1844675"/>
            <a:ext cx="1944688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46" name="Picture 4" descr="C:\Users\Jager\Desktop\Holo\Изображения\SampleDOEs\gri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3300" y="3365500"/>
            <a:ext cx="1944688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7" name="Picture 5" descr="C:\Users\Jager\Desktop\Holo\Изображения\SampleDOEs\ring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6950" y="4929188"/>
            <a:ext cx="195103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8" name="Picture 6" descr="C:\Users\Jager\Desktop\Holo\Изображения\SampleSignals\HOLOEYE_logo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9188" y="1841500"/>
            <a:ext cx="1462087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9" name="Picture 7" descr="C:\Users\Jager\Desktop\Holo\Изображения\SampleSignals\grid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59188" y="3365500"/>
            <a:ext cx="1462087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0" name="Picture 8" descr="C:\Users\Jager\Desktop\Holo\Изображения\SampleSignals\rings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59188" y="4894263"/>
            <a:ext cx="146367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1" name="Picture 9" descr="C:\Users\Jager\Desktop\Holo\Изображения\IMG_929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1863" y="1811338"/>
            <a:ext cx="1533525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2" name="Picture 10" descr="C:\Users\Jager\Desktop\Holo\Изображения\grid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03925" y="3336925"/>
            <a:ext cx="15494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3" name="Picture 12" descr="C:\Users\Jager\Desktop\Holo\Изображения\rings.png"/>
          <p:cNvPicPr>
            <a:picLocks noChangeAspect="1" noChangeArrowheads="1"/>
          </p:cNvPicPr>
          <p:nvPr/>
        </p:nvPicPr>
        <p:blipFill>
          <a:blip r:embed="rId11" cstate="print"/>
          <a:srcRect t="2827" b="-2827"/>
          <a:stretch>
            <a:fillRect/>
          </a:stretch>
        </p:blipFill>
        <p:spPr bwMode="auto">
          <a:xfrm>
            <a:off x="6003925" y="4894263"/>
            <a:ext cx="1541463" cy="154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54" name="Номер слайда 2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EAD006B-FAE6-4950-8619-88172F677CC8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5486400" cy="1371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b="1" i="1" dirty="0" smtClean="0"/>
              <a:t>Исследование комплексной </a:t>
            </a:r>
            <a:br>
              <a:rPr lang="ru-RU" sz="4000" b="1" i="1" dirty="0" smtClean="0"/>
            </a:br>
            <a:r>
              <a:rPr lang="ru-RU" sz="4000" b="1" i="1" dirty="0" smtClean="0"/>
              <a:t>плазмы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057400"/>
            <a:ext cx="7772400" cy="4800600"/>
          </a:xfrm>
        </p:spPr>
        <p:txBody>
          <a:bodyPr/>
          <a:lstStyle/>
          <a:p>
            <a:pPr eaLnBrk="1" hangingPunct="1"/>
            <a:r>
              <a:rPr lang="ru-RU" sz="2400" dirty="0" smtClean="0"/>
              <a:t> Профессор     Карасев  В.Ю.</a:t>
            </a:r>
          </a:p>
          <a:p>
            <a:pPr eaLnBrk="1" hangingPunct="1"/>
            <a:r>
              <a:rPr lang="ru-RU" sz="2400" dirty="0" smtClean="0"/>
              <a:t>Доцент </a:t>
            </a:r>
            <a:r>
              <a:rPr lang="ru-RU" sz="2400" dirty="0" err="1" smtClean="0"/>
              <a:t>Эйхвальд</a:t>
            </a:r>
            <a:r>
              <a:rPr lang="ru-RU" sz="2400" dirty="0" smtClean="0"/>
              <a:t> А.И.</a:t>
            </a:r>
          </a:p>
          <a:p>
            <a:pPr eaLnBrk="1" hangingPunct="1"/>
            <a:endParaRPr lang="ru-RU" sz="2400" dirty="0" smtClean="0"/>
          </a:p>
          <a:p>
            <a:pPr eaLnBrk="1" hangingPunct="1"/>
            <a:r>
              <a:rPr lang="ru-RU" sz="2400" dirty="0" smtClean="0"/>
              <a:t>Ст. н. с. </a:t>
            </a:r>
            <a:r>
              <a:rPr lang="ru-RU" sz="2400" dirty="0" err="1" smtClean="0"/>
              <a:t>Дзлиева</a:t>
            </a:r>
            <a:r>
              <a:rPr lang="ru-RU" sz="2400" dirty="0" smtClean="0"/>
              <a:t> Е.С. </a:t>
            </a:r>
          </a:p>
          <a:p>
            <a:pPr eaLnBrk="1" hangingPunct="1"/>
            <a:r>
              <a:rPr lang="ru-RU" sz="2400" dirty="0" smtClean="0"/>
              <a:t> Ассистент Ермоленко М.А.</a:t>
            </a:r>
          </a:p>
          <a:p>
            <a:pPr eaLnBrk="1" hangingPunct="1"/>
            <a:r>
              <a:rPr lang="ru-RU" sz="2400" dirty="0" smtClean="0"/>
              <a:t>Аспирант Павлов С.И.</a:t>
            </a:r>
          </a:p>
          <a:p>
            <a:pPr eaLnBrk="1" hangingPunct="1"/>
            <a:endParaRPr lang="ru-RU" sz="2400" dirty="0" smtClean="0"/>
          </a:p>
          <a:p>
            <a:pPr eaLnBrk="1" hangingPunct="1"/>
            <a:r>
              <a:rPr lang="ru-RU" sz="2400" dirty="0" smtClean="0"/>
              <a:t>Студент Миронова Ирина</a:t>
            </a:r>
          </a:p>
          <a:p>
            <a:pPr eaLnBrk="1" hangingPunct="1"/>
            <a:r>
              <a:rPr lang="ru-RU" sz="2400" dirty="0" smtClean="0"/>
              <a:t>Студент Новиков Леонтий</a:t>
            </a:r>
          </a:p>
          <a:p>
            <a:pPr eaLnBrk="1" hangingPunct="1"/>
            <a:r>
              <a:rPr lang="ru-RU" sz="2400" dirty="0" smtClean="0"/>
              <a:t>Студент Макар Михаил</a:t>
            </a:r>
          </a:p>
        </p:txBody>
      </p:sp>
      <p:pic>
        <p:nvPicPr>
          <p:cNvPr id="2052" name="Picture 5" descr="http://genphys1.phys.spbu.ru/People/Karasev/faces/karase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228600"/>
            <a:ext cx="1611313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7" descr="http://genphys1.phys.spbu.ru/People/Karasev/faces/eichval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685800"/>
            <a:ext cx="1423988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9" descr="http://genphys1.phys.spbu.ru/People/Karasev/faces/dzlieva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2057400"/>
            <a:ext cx="1676400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1" descr="http://genphys1.phys.spbu.ru/People/Karasev/faces/ermolenk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2438400"/>
            <a:ext cx="12573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3" descr="http://genphys1.phys.spbu.ru/People/Karasev/faces/pavlo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2800" y="3657600"/>
            <a:ext cx="1211263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75288" y="3962400"/>
            <a:ext cx="136366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8" name="Picture 16" descr="http://genphys1.phys.spbu.ru/People/Karasev/faces/novikov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9000" y="5181600"/>
            <a:ext cx="1270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8" descr="http://genphys1.phys.spbu.ru/People/Karasev/faces/makar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62600" y="5410200"/>
            <a:ext cx="1306513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mtClean="0"/>
              <a:t>Направления исследования</a:t>
            </a: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304800" y="1219200"/>
            <a:ext cx="8305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000" b="1" dirty="0">
                <a:cs typeface="Times New Roman" pitchFamily="18" charset="0"/>
              </a:rPr>
              <a:t>1. Изучение процесса самоорганизации в неравновесных диссипативных системах на примере комплексной плазмы. </a:t>
            </a:r>
            <a:endParaRPr lang="ru-RU" sz="2000" b="1" dirty="0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457200" y="1981200"/>
            <a:ext cx="8686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000" b="1" dirty="0">
                <a:cs typeface="Times New Roman" pitchFamily="18" charset="0"/>
              </a:rPr>
              <a:t>2. Исследование магнитных и </a:t>
            </a:r>
            <a:endParaRPr lang="ru-RU" sz="2000" b="1" dirty="0"/>
          </a:p>
          <a:p>
            <a:r>
              <a:rPr lang="ru-RU" sz="2000" b="1" dirty="0">
                <a:cs typeface="Times New Roman" pitchFamily="18" charset="0"/>
              </a:rPr>
              <a:t>электрических свойств </a:t>
            </a:r>
            <a:endParaRPr lang="ru-RU" sz="2000" b="1" dirty="0"/>
          </a:p>
          <a:p>
            <a:r>
              <a:rPr lang="ru-RU" sz="2000" b="1" dirty="0">
                <a:cs typeface="Times New Roman" pitchFamily="18" charset="0"/>
              </a:rPr>
              <a:t>комплексной плазмы.</a:t>
            </a:r>
            <a:r>
              <a:rPr lang="ru-RU" sz="2000" i="1" dirty="0">
                <a:cs typeface="Times New Roman" pitchFamily="18" charset="0"/>
              </a:rPr>
              <a:t>  </a:t>
            </a:r>
            <a:endParaRPr lang="ru-RU" sz="2000" i="1" dirty="0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457200" y="3048000"/>
            <a:ext cx="83058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000" b="1" dirty="0">
                <a:cs typeface="Times New Roman" pitchFamily="18" charset="0"/>
              </a:rPr>
              <a:t>3. Исследование взаимодействия </a:t>
            </a:r>
            <a:endParaRPr lang="ru-RU" sz="2000" b="1" dirty="0"/>
          </a:p>
          <a:p>
            <a:r>
              <a:rPr lang="ru-RU" sz="2000" b="1" dirty="0">
                <a:cs typeface="Times New Roman" pitchFamily="18" charset="0"/>
              </a:rPr>
              <a:t>плазмы с поверхностью, </a:t>
            </a:r>
            <a:endParaRPr lang="ru-RU" sz="2000" b="1" dirty="0"/>
          </a:p>
          <a:p>
            <a:r>
              <a:rPr lang="ru-RU" sz="2000" b="1" dirty="0">
                <a:cs typeface="Times New Roman" pitchFamily="18" charset="0"/>
              </a:rPr>
              <a:t>диагностика и управление </a:t>
            </a:r>
            <a:endParaRPr lang="ru-RU" sz="2000" b="1" dirty="0"/>
          </a:p>
          <a:p>
            <a:r>
              <a:rPr lang="ru-RU" sz="2000" b="1" dirty="0">
                <a:cs typeface="Times New Roman" pitchFamily="18" charset="0"/>
              </a:rPr>
              <a:t>плазменными потоками. </a:t>
            </a:r>
            <a:endParaRPr lang="ru-RU" sz="2000" b="1" dirty="0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533400" y="4419600"/>
            <a:ext cx="7543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000" b="1" dirty="0">
                <a:cs typeface="Times New Roman" pitchFamily="18" charset="0"/>
              </a:rPr>
              <a:t>4. Исследование экстремальных </a:t>
            </a:r>
            <a:endParaRPr lang="ru-RU" sz="2000" b="1" dirty="0"/>
          </a:p>
          <a:p>
            <a:r>
              <a:rPr lang="ru-RU" sz="2000" b="1" dirty="0">
                <a:cs typeface="Times New Roman" pitchFamily="18" charset="0"/>
              </a:rPr>
              <a:t>свойств комплексной плазмы. </a:t>
            </a:r>
            <a:endParaRPr lang="ru-RU" sz="2000" b="1" dirty="0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533400" y="525780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000" b="1" dirty="0"/>
              <a:t>5</a:t>
            </a:r>
            <a:r>
              <a:rPr lang="ru-RU" sz="2000" b="1" dirty="0">
                <a:cs typeface="Times New Roman" pitchFamily="18" charset="0"/>
              </a:rPr>
              <a:t>. Исследование </a:t>
            </a:r>
            <a:r>
              <a:rPr lang="ru-RU" sz="2000" b="1" dirty="0"/>
              <a:t>фазовых состояний,</a:t>
            </a:r>
          </a:p>
          <a:p>
            <a:r>
              <a:rPr lang="ru-RU" sz="2000" b="1" dirty="0"/>
              <a:t> не типичных для вещества</a:t>
            </a:r>
            <a:endParaRPr lang="ru-RU" sz="2000" b="1" i="1" dirty="0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4738" y="1905000"/>
            <a:ext cx="4259262" cy="4495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  <p:sp>
        <p:nvSpPr>
          <p:cNvPr id="4105" name="Rectangle 10"/>
          <p:cNvSpPr>
            <a:spLocks noChangeArrowheads="1"/>
          </p:cNvSpPr>
          <p:nvPr/>
        </p:nvSpPr>
        <p:spPr bwMode="auto">
          <a:xfrm>
            <a:off x="0" y="6096000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>
                <a:cs typeface="Times New Roman" pitchFamily="18" charset="0"/>
                <a:hlinkClick r:id="rId4"/>
              </a:rPr>
              <a:t>http://genphys1.phys.spbu.ru/People/Karasev</a:t>
            </a:r>
            <a:r>
              <a:rPr lang="ru-RU" sz="1100" dirty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815</Words>
  <Application>Microsoft Office PowerPoint</Application>
  <PresentationFormat>Экран (4:3)</PresentationFormat>
  <Paragraphs>190</Paragraphs>
  <Slides>29</Slides>
  <Notes>26</Notes>
  <HiddenSlides>0</HiddenSlides>
  <MMClips>5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Прототип голографического дисплея</vt:lpstr>
      <vt:lpstr>Исследование комплексной  плазмы</vt:lpstr>
      <vt:lpstr>Направления исследования</vt:lpstr>
      <vt:lpstr>Лазерная и СВЧ-плазма в аэродинамике  проф. Машек Игорь Чеславович </vt:lpstr>
      <vt:lpstr>Лазерно- инициированный СВЧ разряд в Сверхзвуковых потоках</vt:lpstr>
      <vt:lpstr>Магнито-Плазменный компрессор и его приложения в аэродинамике</vt:lpstr>
      <vt:lpstr>Юрий Иванович  Анисимов доцент, к.ф-м.н.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Группа исследователей спиновой релаксации</vt:lpstr>
      <vt:lpstr>Изготовление образцов:</vt:lpstr>
      <vt:lpstr>Методы исследования</vt:lpstr>
      <vt:lpstr>Применение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Oleg</dc:creator>
  <cp:lastModifiedBy>User</cp:lastModifiedBy>
  <cp:revision>27</cp:revision>
  <dcterms:created xsi:type="dcterms:W3CDTF">2013-03-04T20:29:11Z</dcterms:created>
  <dcterms:modified xsi:type="dcterms:W3CDTF">2015-03-24T13:56:36Z</dcterms:modified>
</cp:coreProperties>
</file>